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63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4660"/>
  </p:normalViewPr>
  <p:slideViewPr>
    <p:cSldViewPr>
      <p:cViewPr varScale="1">
        <p:scale>
          <a:sx n="83" d="100"/>
          <a:sy n="83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DA39CA-5D66-46E3-8CF5-2F990151517B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0232" y="214290"/>
            <a:ext cx="6652886" cy="1080120"/>
          </a:xfrm>
        </p:spPr>
        <p:txBody>
          <a:bodyPr>
            <a:normAutofit/>
          </a:bodyPr>
          <a:lstStyle/>
          <a:p>
            <a:pPr algn="ctr"/>
            <a:r>
              <a:rPr lang="sk-SK" sz="4400" dirty="0" smtClean="0"/>
              <a:t>Zloženie látok </a:t>
            </a:r>
            <a:endParaRPr lang="sk-SK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79712" y="5373216"/>
            <a:ext cx="6678488" cy="792088"/>
          </a:xfrm>
        </p:spPr>
        <p:txBody>
          <a:bodyPr>
            <a:normAutofit/>
          </a:bodyPr>
          <a:lstStyle/>
          <a:p>
            <a:pPr algn="ctr"/>
            <a:r>
              <a:rPr lang="sk-SK" sz="2800" dirty="0" smtClean="0"/>
              <a:t>Chemické vzorce a oxidačné číslo</a:t>
            </a:r>
            <a:endParaRPr lang="sk-SK" sz="2800" dirty="0"/>
          </a:p>
        </p:txBody>
      </p:sp>
      <p:pic>
        <p:nvPicPr>
          <p:cNvPr id="10242" name="Picture 2" descr="https://upload.wikimedia.org/wikipedia/commons/thumb/9/91/Jan_Svatopluk_Presl_1791-1849.jpg/225px-Jan_Svatopluk_Presl_1791-18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916832"/>
            <a:ext cx="2143125" cy="2581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4" name="Picture 4" descr="https://upload.wikimedia.org/wikipedia/commons/thumb/9/9f/Vojtech_Safarik_Vilimek.jpg/225px-Vojtech_Safarik_Vilime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844824"/>
            <a:ext cx="2143125" cy="26574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BlokTextu 6"/>
          <p:cNvSpPr txBox="1"/>
          <p:nvPr/>
        </p:nvSpPr>
        <p:spPr>
          <a:xfrm>
            <a:off x="5508104" y="4725144"/>
            <a:ext cx="288032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err="1" smtClean="0"/>
              <a:t>Vojtěch</a:t>
            </a:r>
            <a:r>
              <a:rPr lang="sk-SK" dirty="0" smtClean="0"/>
              <a:t> </a:t>
            </a:r>
            <a:r>
              <a:rPr lang="sk-SK" dirty="0" err="1" smtClean="0"/>
              <a:t>Šafařík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2339752" y="4725144"/>
            <a:ext cx="2592288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err="1" smtClean="0"/>
              <a:t>Jan</a:t>
            </a:r>
            <a:r>
              <a:rPr lang="sk-SK" dirty="0" smtClean="0"/>
              <a:t> </a:t>
            </a:r>
            <a:r>
              <a:rPr lang="sk-SK" dirty="0" err="1" smtClean="0"/>
              <a:t>Svatopluk</a:t>
            </a:r>
            <a:r>
              <a:rPr lang="sk-SK" dirty="0" smtClean="0"/>
              <a:t> </a:t>
            </a:r>
            <a:r>
              <a:rPr lang="sk-SK" dirty="0" err="1" smtClean="0"/>
              <a:t>Presl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/>
              <a:t>Ďakujem za pozornosť!</a:t>
            </a:r>
            <a:endParaRPr lang="sk-SK" sz="4000" dirty="0"/>
          </a:p>
        </p:txBody>
      </p:sp>
      <p:sp>
        <p:nvSpPr>
          <p:cNvPr id="5" name="BlokTextu 4"/>
          <p:cNvSpPr txBox="1"/>
          <p:nvPr/>
        </p:nvSpPr>
        <p:spPr>
          <a:xfrm>
            <a:off x="539552" y="537321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Zdroj obrázkov: internet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Chemické vzorce a ich čítanie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424936" cy="5637240"/>
          </a:xfrm>
        </p:spPr>
        <p:txBody>
          <a:bodyPr>
            <a:normAutofit/>
          </a:bodyPr>
          <a:lstStyle/>
          <a:p>
            <a:r>
              <a:rPr lang="sk-SK" b="1" i="1" dirty="0" smtClean="0"/>
              <a:t>Už vieme: </a:t>
            </a:r>
            <a:r>
              <a:rPr lang="sk-SK" i="1" dirty="0" smtClean="0"/>
              <a:t>Chemický vzorec je zápis zloženia molekuly. Používajú sa nato značky prvkov a čísla. </a:t>
            </a:r>
          </a:p>
          <a:p>
            <a:endParaRPr lang="sk-SK" i="1" dirty="0" smtClean="0"/>
          </a:p>
          <a:p>
            <a:r>
              <a:rPr lang="sk-SK" i="1" dirty="0" smtClean="0"/>
              <a:t>Chemické vzorce sú medzinárodné, ale názvy zlúčenín sú v rôznych jazykoch rôzne.</a:t>
            </a:r>
          </a:p>
          <a:p>
            <a:endParaRPr lang="sk-SK" i="1" dirty="0" smtClean="0"/>
          </a:p>
          <a:p>
            <a:r>
              <a:rPr lang="sk-SK" i="1" dirty="0" smtClean="0"/>
              <a:t>Pravidlá ako vytvoriť zo vzorca názov zlúčeniny a z názvu zlúčeniny chemický vzorec sa „schovávajú“  za slovným spojením </a:t>
            </a:r>
            <a:r>
              <a:rPr lang="sk-SK" b="1" i="1" dirty="0" smtClean="0"/>
              <a:t>chemické názvoslovie.</a:t>
            </a:r>
          </a:p>
          <a:p>
            <a:endParaRPr lang="sk-SK" i="1" dirty="0" smtClean="0"/>
          </a:p>
          <a:p>
            <a:r>
              <a:rPr lang="sk-SK" i="1" dirty="0" smtClean="0"/>
              <a:t>Ak chceme tvorbu slovenských názvov zo vzorcov a vzorcov zo slovenských názvov zvládnuť, musíme sa naučiť, čo je to oxidačné číslo.</a:t>
            </a: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rgbClr val="00B050"/>
                </a:solidFill>
              </a:rPr>
              <a:t>Oxidačné číslo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147248" cy="5637240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Je to číslo, ktoré vyjadruje, koľko elektrónov atóm prvku odovzdá alebo prijme (pri tvorbe molekuly).</a:t>
            </a:r>
          </a:p>
          <a:p>
            <a:endParaRPr lang="sk-SK" dirty="0" smtClean="0"/>
          </a:p>
          <a:p>
            <a:r>
              <a:rPr lang="sk-SK" dirty="0" smtClean="0"/>
              <a:t>Oxidačné číslo </a:t>
            </a:r>
            <a:r>
              <a:rPr lang="sk-SK" b="1" dirty="0" smtClean="0"/>
              <a:t>v</a:t>
            </a:r>
            <a:r>
              <a:rPr lang="sk-SK" dirty="0" smtClean="0"/>
              <a:t> </a:t>
            </a:r>
            <a:r>
              <a:rPr lang="sk-SK" b="1" dirty="0" smtClean="0"/>
              <a:t>chemickom vzorci </a:t>
            </a:r>
            <a:r>
              <a:rPr lang="sk-SK" dirty="0" smtClean="0"/>
              <a:t>látky</a:t>
            </a:r>
            <a:r>
              <a:rPr lang="sk-SK" b="1" dirty="0" smtClean="0"/>
              <a:t> </a:t>
            </a:r>
            <a:r>
              <a:rPr lang="sk-SK" u="sng" dirty="0" smtClean="0"/>
              <a:t>zapisujeme vpravo hore ku značke prvku </a:t>
            </a:r>
            <a:r>
              <a:rPr lang="sk-SK" b="1" dirty="0" smtClean="0">
                <a:solidFill>
                  <a:srgbClr val="7030A0"/>
                </a:solidFill>
              </a:rPr>
              <a:t>rímskym číslom.</a:t>
            </a:r>
          </a:p>
          <a:p>
            <a:endParaRPr lang="sk-SK" b="1" dirty="0" smtClean="0"/>
          </a:p>
          <a:p>
            <a:r>
              <a:rPr lang="sk-SK" dirty="0" smtClean="0"/>
              <a:t>Oxidačné číslo môže byť :</a:t>
            </a:r>
          </a:p>
          <a:p>
            <a:pPr lvl="1"/>
            <a:r>
              <a:rPr lang="sk-SK" sz="2400" b="1" i="1" dirty="0" smtClean="0">
                <a:solidFill>
                  <a:schemeClr val="accent1">
                    <a:lumMod val="75000"/>
                  </a:schemeClr>
                </a:solidFill>
              </a:rPr>
              <a:t>kladné</a:t>
            </a:r>
          </a:p>
          <a:p>
            <a:pPr lvl="1"/>
            <a:r>
              <a:rPr lang="sk-SK" sz="2400" b="1" i="1" dirty="0" smtClean="0">
                <a:solidFill>
                  <a:schemeClr val="accent4">
                    <a:lumMod val="75000"/>
                  </a:schemeClr>
                </a:solidFill>
              </a:rPr>
              <a:t>záporné</a:t>
            </a:r>
          </a:p>
          <a:p>
            <a:pPr lvl="1"/>
            <a:r>
              <a:rPr lang="sk-SK" sz="2400" b="1" i="1" dirty="0" smtClean="0"/>
              <a:t>nula </a:t>
            </a:r>
          </a:p>
          <a:p>
            <a:pPr lvl="1">
              <a:buNone/>
            </a:pPr>
            <a:endParaRPr lang="sk-SK" b="1" i="1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sk-SK" dirty="0" smtClean="0"/>
              <a:t>Oxidačné číslo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640960" cy="5616624"/>
          </a:xfrm>
        </p:spPr>
        <p:txBody>
          <a:bodyPr/>
          <a:lstStyle/>
          <a:p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Kladné oxidačné číslo </a:t>
            </a:r>
            <a:r>
              <a:rPr lang="sk-SK" dirty="0" smtClean="0"/>
              <a:t>majú tie atómy prvkov, ktoré </a:t>
            </a:r>
            <a:r>
              <a:rPr lang="sk-SK" i="1" dirty="0" smtClean="0"/>
              <a:t>(pri vytvorení väzby) </a:t>
            </a:r>
            <a:r>
              <a:rPr lang="sk-SK" dirty="0" smtClean="0">
                <a:solidFill>
                  <a:srgbClr val="FFC000"/>
                </a:solidFill>
              </a:rPr>
              <a:t>elektróny odovzdajú</a:t>
            </a:r>
            <a:r>
              <a:rPr lang="sk-SK" dirty="0" smtClean="0"/>
              <a:t>. (sú „slabšie“)</a:t>
            </a:r>
          </a:p>
          <a:p>
            <a:r>
              <a:rPr lang="sk-SK" sz="2000" i="1" dirty="0" smtClean="0">
                <a:solidFill>
                  <a:schemeClr val="accent3">
                    <a:lumMod val="75000"/>
                  </a:schemeClr>
                </a:solidFill>
              </a:rPr>
              <a:t>Pozn.: viac o chemickej väzbe neskôr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Kladné oxidačné číslo môže byť: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			</a:t>
            </a:r>
            <a:r>
              <a:rPr lang="sk-SK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I , II , III , IV, V, VI, VII , VIII </a:t>
            </a:r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r>
              <a:rPr lang="sk-SK" i="1" dirty="0" smtClean="0"/>
              <a:t>Pozn.: </a:t>
            </a:r>
            <a:r>
              <a:rPr lang="sk-SK" i="1" u="sng" dirty="0" smtClean="0"/>
              <a:t>znamienko plus sa pred oxidačné číslo nepíše</a:t>
            </a:r>
          </a:p>
          <a:p>
            <a:r>
              <a:rPr lang="sk-SK" dirty="0" smtClean="0"/>
              <a:t>Napríklad atóm vodíka má v molekule vody oxidačné číslo </a:t>
            </a:r>
            <a:r>
              <a:rPr lang="sk-SK" b="1" dirty="0" smtClean="0"/>
              <a:t>I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445224"/>
            <a:ext cx="1157563" cy="864096"/>
          </a:xfrm>
          <a:prstGeom prst="rect">
            <a:avLst/>
          </a:prstGeom>
          <a:noFill/>
        </p:spPr>
      </p:pic>
      <p:cxnSp>
        <p:nvCxnSpPr>
          <p:cNvPr id="7" name="Rovná spojovacia šípka 6"/>
          <p:cNvCxnSpPr/>
          <p:nvPr/>
        </p:nvCxnSpPr>
        <p:spPr>
          <a:xfrm flipH="1">
            <a:off x="5220072" y="5085184"/>
            <a:ext cx="32403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sk-SK" dirty="0" smtClean="0"/>
              <a:t>Oxidačné číslo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147248" cy="5421216"/>
          </a:xfrm>
        </p:spPr>
        <p:txBody>
          <a:bodyPr/>
          <a:lstStyle/>
          <a:p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</a:rPr>
              <a:t>Záporné oxidačné číslo </a:t>
            </a:r>
            <a:r>
              <a:rPr lang="sk-SK" dirty="0" smtClean="0"/>
              <a:t>majú tie atómy prvkov, ktoré </a:t>
            </a:r>
            <a:r>
              <a:rPr lang="sk-SK" i="1" dirty="0" smtClean="0"/>
              <a:t>(pri vytvorení väzby) </a:t>
            </a:r>
            <a:r>
              <a:rPr lang="sk-SK" dirty="0" smtClean="0">
                <a:solidFill>
                  <a:srgbClr val="FFC000"/>
                </a:solidFill>
              </a:rPr>
              <a:t>elektróny príjmu. </a:t>
            </a:r>
            <a:r>
              <a:rPr lang="sk-SK" dirty="0" smtClean="0"/>
              <a:t>(sú „silnejšie“)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Záporné oxidačné číslo môže byť: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			</a:t>
            </a:r>
            <a:r>
              <a:rPr lang="sk-SK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-I , -II , -III , -IV  </a:t>
            </a:r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endParaRPr lang="sk-SK" i="1" dirty="0" smtClean="0"/>
          </a:p>
          <a:p>
            <a:r>
              <a:rPr lang="sk-SK" dirty="0" smtClean="0"/>
              <a:t>Napríklad kyslík má v molekule vody oxidačné číslo</a:t>
            </a:r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 -II </a:t>
            </a:r>
            <a:endParaRPr lang="sk-SK" b="1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cxnSp>
        <p:nvCxnSpPr>
          <p:cNvPr id="7" name="Rovná spojovacia šípka 6"/>
          <p:cNvCxnSpPr/>
          <p:nvPr/>
        </p:nvCxnSpPr>
        <p:spPr>
          <a:xfrm flipH="1">
            <a:off x="5004048" y="4725144"/>
            <a:ext cx="30963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5229200"/>
            <a:ext cx="1870059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ál 9"/>
          <p:cNvSpPr/>
          <p:nvPr/>
        </p:nvSpPr>
        <p:spPr>
          <a:xfrm>
            <a:off x="4355976" y="1700808"/>
            <a:ext cx="360040" cy="33833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/>
          <p:cNvSpPr/>
          <p:nvPr/>
        </p:nvSpPr>
        <p:spPr>
          <a:xfrm>
            <a:off x="2267744" y="1772816"/>
            <a:ext cx="360040" cy="33833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sk-SK" dirty="0" smtClean="0"/>
              <a:t>Oxidačné číslo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8147248" cy="5637240"/>
          </a:xfrm>
        </p:spPr>
        <p:txBody>
          <a:bodyPr>
            <a:normAutofit/>
          </a:bodyPr>
          <a:lstStyle/>
          <a:p>
            <a:r>
              <a:rPr lang="sk-SK" dirty="0" smtClean="0"/>
              <a:t>Oxidačné číslo </a:t>
            </a:r>
            <a:r>
              <a:rPr lang="sk-SK" b="1" dirty="0" smtClean="0">
                <a:solidFill>
                  <a:srgbClr val="0070C0"/>
                </a:solidFill>
              </a:rPr>
              <a:t>nula</a:t>
            </a:r>
            <a:r>
              <a:rPr lang="sk-SK" dirty="0" smtClean="0"/>
              <a:t> majú nezlúčené atómy prvkov  a  atómy viazané v molekule prvku:</a:t>
            </a:r>
          </a:p>
          <a:p>
            <a:pPr>
              <a:buNone/>
            </a:pPr>
            <a:r>
              <a:rPr lang="sk-SK" b="1" dirty="0" smtClean="0"/>
              <a:t>		</a:t>
            </a:r>
            <a:r>
              <a:rPr lang="sk-SK" dirty="0" smtClean="0">
                <a:latin typeface="Cambria Math" pitchFamily="18" charset="0"/>
                <a:ea typeface="Cambria Math" pitchFamily="18" charset="0"/>
              </a:rPr>
              <a:t>     </a:t>
            </a:r>
            <a:r>
              <a:rPr lang="sk-SK" sz="4000" b="1" dirty="0" smtClean="0">
                <a:latin typeface="Cambria Math" pitchFamily="18" charset="0"/>
                <a:ea typeface="Cambria Math" pitchFamily="18" charset="0"/>
              </a:rPr>
              <a:t>Fe</a:t>
            </a:r>
            <a:r>
              <a:rPr lang="sk-SK" sz="4000" b="1" baseline="44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sk-SK" sz="4000" b="1" dirty="0" smtClean="0">
                <a:latin typeface="Cambria Math" pitchFamily="18" charset="0"/>
                <a:ea typeface="Cambria Math" pitchFamily="18" charset="0"/>
              </a:rPr>
              <a:t>    </a:t>
            </a:r>
            <a:r>
              <a:rPr lang="sk-SK" dirty="0" smtClean="0"/>
              <a:t>alebo	</a:t>
            </a:r>
          </a:p>
          <a:p>
            <a:r>
              <a:rPr lang="sk-SK" dirty="0" smtClean="0"/>
              <a:t>Niektoré prvky majú </a:t>
            </a:r>
            <a:r>
              <a:rPr lang="sk-SK" b="1" dirty="0" smtClean="0"/>
              <a:t>typické</a:t>
            </a:r>
            <a:r>
              <a:rPr lang="sk-SK" dirty="0" smtClean="0"/>
              <a:t> oxidačné čísla:</a:t>
            </a:r>
          </a:p>
          <a:p>
            <a:r>
              <a:rPr lang="sk-SK" b="1" i="1" dirty="0" smtClean="0">
                <a:solidFill>
                  <a:schemeClr val="accent3">
                    <a:lumMod val="75000"/>
                  </a:schemeClr>
                </a:solidFill>
              </a:rPr>
              <a:t>Vodík : </a:t>
            </a:r>
            <a:r>
              <a:rPr lang="sk-SK" dirty="0" smtClean="0"/>
              <a:t>jeho oxidačné číslo je zvyčajne </a:t>
            </a:r>
            <a:r>
              <a:rPr lang="sk-SK" sz="3200" b="1" dirty="0" smtClean="0">
                <a:latin typeface="Cambria Math" pitchFamily="18" charset="0"/>
                <a:ea typeface="Cambria Math" pitchFamily="18" charset="0"/>
              </a:rPr>
              <a:t>I    </a:t>
            </a:r>
            <a:r>
              <a:rPr lang="sk-SK" sz="3200" dirty="0" smtClean="0">
                <a:latin typeface="Cambria Math" pitchFamily="18" charset="0"/>
                <a:ea typeface="Cambria Math" pitchFamily="18" charset="0"/>
              </a:rPr>
              <a:t>zápis: </a:t>
            </a:r>
            <a:r>
              <a:rPr lang="sk-SK" sz="3200" b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sk-SK" sz="3200" b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I</a:t>
            </a:r>
            <a:endParaRPr lang="sk-SK" sz="3200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sk-SK" b="1" i="1" dirty="0" smtClean="0">
                <a:solidFill>
                  <a:schemeClr val="accent4">
                    <a:lumMod val="50000"/>
                  </a:schemeClr>
                </a:solidFill>
                <a:ea typeface="Cambria Math" pitchFamily="18" charset="0"/>
              </a:rPr>
              <a:t>Kyslík: </a:t>
            </a:r>
            <a:r>
              <a:rPr lang="sk-SK" dirty="0" smtClean="0"/>
              <a:t>jeho oxidačné číslo je zvyčajne </a:t>
            </a:r>
            <a:r>
              <a:rPr lang="sk-SK" sz="3200" b="1" dirty="0" smtClean="0">
                <a:latin typeface="Cambria Math" pitchFamily="18" charset="0"/>
                <a:ea typeface="Cambria Math" pitchFamily="18" charset="0"/>
              </a:rPr>
              <a:t>–II </a:t>
            </a:r>
            <a:r>
              <a:rPr lang="sk-SK" sz="3200" dirty="0">
                <a:latin typeface="Cambria Math" pitchFamily="18" charset="0"/>
                <a:ea typeface="Cambria Math" pitchFamily="18" charset="0"/>
              </a:rPr>
              <a:t>zápis: </a:t>
            </a:r>
            <a:r>
              <a:rPr lang="sk-SK" sz="3200" dirty="0" smtClean="0">
                <a:latin typeface="Cambria Math" pitchFamily="18" charset="0"/>
                <a:ea typeface="Cambria Math" pitchFamily="18" charset="0"/>
              </a:rPr>
              <a:t>O</a:t>
            </a:r>
            <a:r>
              <a:rPr lang="sk-SK" sz="3200" b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-II</a:t>
            </a:r>
            <a:endParaRPr lang="sk-SK" sz="3200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sk-SK" b="1" i="1" dirty="0" smtClean="0">
                <a:solidFill>
                  <a:schemeClr val="tx2">
                    <a:lumMod val="50000"/>
                  </a:schemeClr>
                </a:solidFill>
                <a:ea typeface="Cambria Math" pitchFamily="18" charset="0"/>
              </a:rPr>
              <a:t>Lítium, sodík, draslík :</a:t>
            </a:r>
            <a:r>
              <a:rPr lang="sk-SK" dirty="0" smtClean="0">
                <a:ea typeface="Cambria Math" pitchFamily="18" charset="0"/>
              </a:rPr>
              <a:t>ich </a:t>
            </a:r>
            <a:r>
              <a:rPr lang="sk-SK" dirty="0" smtClean="0"/>
              <a:t>oxidačné číslo je </a:t>
            </a:r>
            <a:r>
              <a:rPr lang="sk-SK" sz="3200" b="1" dirty="0" smtClean="0">
                <a:latin typeface="Cambria Math" pitchFamily="18" charset="0"/>
                <a:ea typeface="Cambria Math" pitchFamily="18" charset="0"/>
              </a:rPr>
              <a:t>I</a:t>
            </a:r>
          </a:p>
          <a:p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ea typeface="Cambria Math" pitchFamily="18" charset="0"/>
              </a:rPr>
              <a:t>...</a:t>
            </a:r>
          </a:p>
          <a:p>
            <a:r>
              <a:rPr lang="sk-SK" i="1" u="sng" dirty="0" smtClean="0">
                <a:solidFill>
                  <a:schemeClr val="tx2">
                    <a:lumMod val="50000"/>
                  </a:schemeClr>
                </a:solidFill>
                <a:ea typeface="Cambria Math" pitchFamily="18" charset="0"/>
              </a:rPr>
              <a:t>Dôležité:</a:t>
            </a: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ea typeface="Cambria Math" pitchFamily="18" charset="0"/>
              </a:rPr>
              <a:t> </a:t>
            </a:r>
            <a:r>
              <a:rPr lang="sk-SK" b="1" i="1" dirty="0" smtClean="0">
                <a:solidFill>
                  <a:srgbClr val="C00000"/>
                </a:solidFill>
                <a:ea typeface="Cambria Math" pitchFamily="18" charset="0"/>
              </a:rPr>
              <a:t>Súčet oxidačných čísel všetkých atómov v molekule je vždy nula. </a:t>
            </a:r>
          </a:p>
          <a:p>
            <a:r>
              <a:rPr lang="sk-SK" sz="2000" i="1" dirty="0" smtClean="0">
                <a:ea typeface="Cambria Math" pitchFamily="18" charset="0"/>
              </a:rPr>
              <a:t>Je to logické, koľko elektrónov atómy odovzdajú, toľko iné príjmu.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1628800"/>
            <a:ext cx="720080" cy="816091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10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sk-SK" dirty="0" smtClean="0"/>
              <a:t>Prípony a oxidačné čísla: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859216" cy="5277200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V slovenských názvov zlúčenín ste si už určite všimli zvláštne prídavné mená v názvoch:</a:t>
            </a:r>
          </a:p>
          <a:p>
            <a:r>
              <a:rPr lang="sk-SK" i="1" dirty="0" smtClean="0"/>
              <a:t>Oxid uhl</a:t>
            </a:r>
            <a:r>
              <a:rPr lang="sk-SK" b="1" i="1" dirty="0" smtClean="0">
                <a:solidFill>
                  <a:schemeClr val="accent2">
                    <a:lumMod val="75000"/>
                  </a:schemeClr>
                </a:solidFill>
              </a:rPr>
              <a:t>ičitý</a:t>
            </a:r>
          </a:p>
          <a:p>
            <a:r>
              <a:rPr lang="sk-SK" i="1" dirty="0" smtClean="0"/>
              <a:t>Oxid uhoľ</a:t>
            </a:r>
            <a:r>
              <a:rPr lang="sk-SK" b="1" i="1" dirty="0" smtClean="0">
                <a:solidFill>
                  <a:schemeClr val="accent2">
                    <a:lumMod val="75000"/>
                  </a:schemeClr>
                </a:solidFill>
              </a:rPr>
              <a:t>natý</a:t>
            </a:r>
          </a:p>
          <a:p>
            <a:r>
              <a:rPr lang="sk-SK" i="1" dirty="0" smtClean="0"/>
              <a:t>Uhličitan vápe</a:t>
            </a:r>
            <a:r>
              <a:rPr lang="sk-SK" b="1" i="1" dirty="0" smtClean="0">
                <a:solidFill>
                  <a:schemeClr val="accent2">
                    <a:lumMod val="75000"/>
                  </a:schemeClr>
                </a:solidFill>
              </a:rPr>
              <a:t>natý</a:t>
            </a:r>
          </a:p>
          <a:p>
            <a:r>
              <a:rPr lang="sk-SK" i="1" dirty="0" smtClean="0"/>
              <a:t>Chlorid sod</a:t>
            </a:r>
            <a:r>
              <a:rPr lang="sk-SK" b="1" i="1" dirty="0" smtClean="0">
                <a:solidFill>
                  <a:schemeClr val="accent2">
                    <a:lumMod val="75000"/>
                  </a:schemeClr>
                </a:solidFill>
              </a:rPr>
              <a:t>ný</a:t>
            </a:r>
          </a:p>
          <a:p>
            <a:r>
              <a:rPr lang="sk-SK" i="1" dirty="0" smtClean="0"/>
              <a:t>Kyselina sír</a:t>
            </a:r>
            <a:r>
              <a:rPr lang="sk-SK" b="1" i="1" dirty="0" smtClean="0">
                <a:solidFill>
                  <a:schemeClr val="accent2">
                    <a:lumMod val="75000"/>
                  </a:schemeClr>
                </a:solidFill>
              </a:rPr>
              <a:t>ová</a:t>
            </a:r>
          </a:p>
          <a:p>
            <a:r>
              <a:rPr lang="sk-SK" i="1" dirty="0" smtClean="0"/>
              <a:t>Kyselina dus</a:t>
            </a:r>
            <a:r>
              <a:rPr lang="sk-SK" b="1" i="1" dirty="0" smtClean="0">
                <a:solidFill>
                  <a:schemeClr val="accent2">
                    <a:lumMod val="75000"/>
                  </a:schemeClr>
                </a:solidFill>
              </a:rPr>
              <a:t>ičná</a:t>
            </a:r>
            <a:r>
              <a:rPr lang="sk-SK" i="1" dirty="0" smtClean="0"/>
              <a:t>...</a:t>
            </a:r>
          </a:p>
          <a:p>
            <a:endParaRPr lang="sk-SK" i="1" dirty="0" smtClean="0"/>
          </a:p>
          <a:p>
            <a:r>
              <a:rPr lang="sk-SK" i="1" dirty="0" smtClean="0"/>
              <a:t>Tieto zvláštne prípony majú „na svedomí“ páni z titulky, vymysleli spôsob ako vytvárať prídavné mená zlúčenín na základe kladných oxidačných čísel v molekule zlúčeniny. </a:t>
            </a:r>
          </a:p>
          <a:p>
            <a:r>
              <a:rPr lang="sk-SK" i="1" dirty="0" smtClean="0"/>
              <a:t>A my sa ich musíme naučiť!!!</a:t>
            </a: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sk-SK" dirty="0" smtClean="0"/>
              <a:t>Prípony a oxidačné čísla: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sz="quarter" idx="1"/>
          </p:nvPr>
        </p:nvGraphicFramePr>
        <p:xfrm>
          <a:off x="457200" y="1341438"/>
          <a:ext cx="7859714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Oxidačné číslo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Prípona 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I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- </a:t>
                      </a:r>
                      <a:r>
                        <a:rPr lang="sk-SK" sz="2400" b="1" dirty="0" err="1" smtClean="0">
                          <a:latin typeface="Cambria Math" pitchFamily="18" charset="0"/>
                          <a:ea typeface="Cambria Math" pitchFamily="18" charset="0"/>
                        </a:rPr>
                        <a:t>ný</a:t>
                      </a:r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 (-</a:t>
                      </a:r>
                      <a:r>
                        <a:rPr lang="sk-SK" sz="2400" b="1" dirty="0" err="1" smtClean="0">
                          <a:latin typeface="Cambria Math" pitchFamily="18" charset="0"/>
                          <a:ea typeface="Cambria Math" pitchFamily="18" charset="0"/>
                        </a:rPr>
                        <a:t>ny</a:t>
                      </a:r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)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II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sk-SK" sz="2400" b="1" dirty="0" err="1" smtClean="0">
                          <a:latin typeface="Cambria Math" pitchFamily="18" charset="0"/>
                          <a:ea typeface="Cambria Math" pitchFamily="18" charset="0"/>
                        </a:rPr>
                        <a:t>natý</a:t>
                      </a:r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III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- </a:t>
                      </a:r>
                      <a:r>
                        <a:rPr lang="sk-SK" sz="2400" b="1" dirty="0" err="1" smtClean="0">
                          <a:latin typeface="Cambria Math" pitchFamily="18" charset="0"/>
                          <a:ea typeface="Cambria Math" pitchFamily="18" charset="0"/>
                        </a:rPr>
                        <a:t>itý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IV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sk-SK" sz="2400" b="1" dirty="0" err="1" smtClean="0">
                          <a:latin typeface="Cambria Math" pitchFamily="18" charset="0"/>
                          <a:ea typeface="Cambria Math" pitchFamily="18" charset="0"/>
                        </a:rPr>
                        <a:t>ičitý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V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sk-SK" sz="2400" b="1" dirty="0" err="1" smtClean="0">
                          <a:latin typeface="Cambria Math" pitchFamily="18" charset="0"/>
                          <a:ea typeface="Cambria Math" pitchFamily="18" charset="0"/>
                        </a:rPr>
                        <a:t>ičný</a:t>
                      </a:r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,</a:t>
                      </a:r>
                      <a:r>
                        <a:rPr lang="sk-SK" sz="2400" b="1" baseline="0" dirty="0" smtClean="0">
                          <a:latin typeface="Cambria Math" pitchFamily="18" charset="0"/>
                          <a:ea typeface="Cambria Math" pitchFamily="18" charset="0"/>
                        </a:rPr>
                        <a:t> - </a:t>
                      </a:r>
                      <a:r>
                        <a:rPr lang="sk-SK" sz="2400" b="1" baseline="0" dirty="0" err="1" smtClean="0">
                          <a:latin typeface="Cambria Math" pitchFamily="18" charset="0"/>
                          <a:ea typeface="Cambria Math" pitchFamily="18" charset="0"/>
                        </a:rPr>
                        <a:t>ečný</a:t>
                      </a:r>
                      <a:endParaRPr lang="sk-SK" sz="2400" b="1" baseline="0" dirty="0" smtClean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VI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- </a:t>
                      </a:r>
                      <a:r>
                        <a:rPr lang="sk-SK" sz="2400" b="1" dirty="0" err="1" smtClean="0">
                          <a:latin typeface="Cambria Math" pitchFamily="18" charset="0"/>
                          <a:ea typeface="Cambria Math" pitchFamily="18" charset="0"/>
                        </a:rPr>
                        <a:t>ový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VII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- istý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VIII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- </a:t>
                      </a:r>
                      <a:r>
                        <a:rPr lang="sk-SK" sz="2400" b="1" dirty="0" err="1" smtClean="0">
                          <a:latin typeface="Cambria Math" pitchFamily="18" charset="0"/>
                          <a:ea typeface="Cambria Math" pitchFamily="18" charset="0"/>
                        </a:rPr>
                        <a:t>ičelý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92D050"/>
                </a:solidFill>
              </a:rPr>
              <a:t>Tvorba názvov </a:t>
            </a:r>
            <a:r>
              <a:rPr lang="sk-SK" dirty="0" smtClean="0"/>
              <a:t>– názov prvku + koncovka podľ</a:t>
            </a:r>
            <a:r>
              <a:rPr lang="sk-SK" dirty="0" smtClean="0"/>
              <a:t>a oxidačného čísla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err="1" smtClean="0"/>
              <a:t>Ca</a:t>
            </a:r>
            <a:r>
              <a:rPr lang="sk-SK" baseline="30000" dirty="0" err="1" smtClean="0">
                <a:solidFill>
                  <a:srgbClr val="FF0000"/>
                </a:solidFill>
              </a:rPr>
              <a:t>II</a:t>
            </a:r>
            <a:r>
              <a:rPr lang="sk-SK" baseline="30000" dirty="0" smtClean="0">
                <a:solidFill>
                  <a:srgbClr val="FF0000"/>
                </a:solidFill>
              </a:rPr>
              <a:t>  -  </a:t>
            </a:r>
            <a:r>
              <a:rPr lang="sk-SK" dirty="0" smtClean="0"/>
              <a:t>vápnik + -</a:t>
            </a:r>
            <a:r>
              <a:rPr lang="sk-SK" dirty="0" err="1" smtClean="0"/>
              <a:t>natý</a:t>
            </a:r>
            <a:r>
              <a:rPr lang="sk-SK" dirty="0" smtClean="0"/>
              <a:t> = vápe</a:t>
            </a:r>
            <a:r>
              <a:rPr lang="sk-SK" dirty="0" smtClean="0">
                <a:solidFill>
                  <a:srgbClr val="FF0000"/>
                </a:solidFill>
              </a:rPr>
              <a:t>natý</a:t>
            </a:r>
            <a:endParaRPr lang="sk-SK" baseline="30000" dirty="0" smtClean="0">
              <a:solidFill>
                <a:srgbClr val="FF0000"/>
              </a:solidFill>
            </a:endParaRPr>
          </a:p>
          <a:p>
            <a:r>
              <a:rPr lang="sk-SK" dirty="0" err="1"/>
              <a:t>Ag</a:t>
            </a:r>
            <a:r>
              <a:rPr lang="sk-SK" baseline="30000" dirty="0" err="1">
                <a:solidFill>
                  <a:srgbClr val="FF0000"/>
                </a:solidFill>
              </a:rPr>
              <a:t>I</a:t>
            </a:r>
            <a:r>
              <a:rPr lang="sk-SK" dirty="0"/>
              <a:t>   - </a:t>
            </a:r>
            <a:r>
              <a:rPr lang="sk-SK" dirty="0" smtClean="0"/>
              <a:t>striebor</a:t>
            </a:r>
            <a:r>
              <a:rPr lang="sk-SK" dirty="0" smtClean="0">
                <a:solidFill>
                  <a:srgbClr val="FF0000"/>
                </a:solidFill>
              </a:rPr>
              <a:t>ný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sk-SK" dirty="0" err="1"/>
              <a:t>Fe</a:t>
            </a:r>
            <a:r>
              <a:rPr lang="sk-SK" baseline="30000" dirty="0" err="1">
                <a:solidFill>
                  <a:srgbClr val="FF0000"/>
                </a:solidFill>
              </a:rPr>
              <a:t>III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smtClean="0"/>
              <a:t>– želez</a:t>
            </a:r>
            <a:r>
              <a:rPr lang="sk-SK" dirty="0" smtClean="0">
                <a:solidFill>
                  <a:srgbClr val="FF0000"/>
                </a:solidFill>
              </a:rPr>
              <a:t>itý</a:t>
            </a:r>
          </a:p>
          <a:p>
            <a:endParaRPr lang="sk-SK" dirty="0">
              <a:solidFill>
                <a:srgbClr val="FF0000"/>
              </a:solidFill>
            </a:endParaRPr>
          </a:p>
          <a:p>
            <a:endParaRPr lang="sk-SK" dirty="0" smtClean="0">
              <a:solidFill>
                <a:srgbClr val="FF0000"/>
              </a:solidFill>
            </a:endParaRPr>
          </a:p>
          <a:p>
            <a:r>
              <a:rPr lang="sk-SK" dirty="0" err="1" smtClean="0"/>
              <a:t>Ca</a:t>
            </a:r>
            <a:r>
              <a:rPr lang="sk-SK" baseline="30000" dirty="0" err="1" smtClean="0">
                <a:solidFill>
                  <a:srgbClr val="FF0000"/>
                </a:solidFill>
              </a:rPr>
              <a:t>II</a:t>
            </a:r>
            <a:r>
              <a:rPr lang="sk-SK" baseline="30000" dirty="0">
                <a:solidFill>
                  <a:srgbClr val="FF0000"/>
                </a:solidFill>
              </a:rPr>
              <a:t> 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O</a:t>
            </a:r>
            <a:r>
              <a:rPr lang="sk-SK" baseline="30000" dirty="0" smtClean="0">
                <a:solidFill>
                  <a:srgbClr val="00B050"/>
                </a:solidFill>
              </a:rPr>
              <a:t>-II  </a:t>
            </a:r>
            <a:r>
              <a:rPr lang="sk-SK" baseline="30000" dirty="0" smtClean="0">
                <a:solidFill>
                  <a:srgbClr val="FF0000"/>
                </a:solidFill>
              </a:rPr>
              <a:t>            </a:t>
            </a:r>
            <a:r>
              <a:rPr lang="sk-SK" dirty="0" smtClean="0"/>
              <a:t>1 . (II)  +  1 . (-II) = 2 – 2 = 0</a:t>
            </a:r>
            <a:endParaRPr lang="sk-SK" baseline="30000" dirty="0" smtClean="0"/>
          </a:p>
          <a:p>
            <a:r>
              <a:rPr lang="sk-SK" dirty="0" err="1" smtClean="0"/>
              <a:t>Ag</a:t>
            </a:r>
            <a:r>
              <a:rPr lang="sk-SK" baseline="30000" dirty="0" err="1" smtClean="0">
                <a:solidFill>
                  <a:srgbClr val="FF0000"/>
                </a:solidFill>
              </a:rPr>
              <a:t>I</a:t>
            </a:r>
            <a:r>
              <a:rPr lang="sk-SK" baseline="30000" dirty="0" smtClean="0">
                <a:solidFill>
                  <a:srgbClr val="FF0000"/>
                </a:solidFill>
              </a:rPr>
              <a:t>  </a:t>
            </a:r>
            <a:r>
              <a:rPr lang="sk-SK" dirty="0" smtClean="0"/>
              <a:t>Cl</a:t>
            </a:r>
            <a:r>
              <a:rPr lang="sk-SK" baseline="30000" dirty="0" smtClean="0">
                <a:solidFill>
                  <a:srgbClr val="00B050"/>
                </a:solidFill>
              </a:rPr>
              <a:t>-I                 </a:t>
            </a:r>
            <a:r>
              <a:rPr lang="sk-SK" dirty="0"/>
              <a:t>1 . </a:t>
            </a:r>
            <a:r>
              <a:rPr lang="sk-SK" dirty="0" smtClean="0"/>
              <a:t>(I</a:t>
            </a:r>
            <a:r>
              <a:rPr lang="sk-SK" dirty="0"/>
              <a:t>)  +  1 . </a:t>
            </a:r>
            <a:r>
              <a:rPr lang="sk-SK" smtClean="0"/>
              <a:t>(-I</a:t>
            </a:r>
            <a:r>
              <a:rPr lang="sk-SK" dirty="0"/>
              <a:t>) = 2 – 2 = 0</a:t>
            </a:r>
            <a:endParaRPr lang="sk-SK" baseline="30000" dirty="0"/>
          </a:p>
          <a:p>
            <a:r>
              <a:rPr lang="sk-SK" smtClean="0"/>
              <a:t>Fe</a:t>
            </a:r>
            <a:r>
              <a:rPr lang="sk-SK" baseline="30000" smtClean="0">
                <a:solidFill>
                  <a:srgbClr val="FF0000"/>
                </a:solidFill>
              </a:rPr>
              <a:t>III</a:t>
            </a:r>
            <a:r>
              <a:rPr lang="sk-SK" baseline="30000" dirty="0" smtClean="0">
                <a:solidFill>
                  <a:srgbClr val="FF0000"/>
                </a:solidFill>
              </a:rPr>
              <a:t>  </a:t>
            </a:r>
            <a:r>
              <a:rPr lang="sk-SK" dirty="0" smtClean="0"/>
              <a:t>Cl</a:t>
            </a:r>
            <a:r>
              <a:rPr lang="sk-SK" baseline="30000" dirty="0" smtClean="0">
                <a:solidFill>
                  <a:srgbClr val="00B050"/>
                </a:solidFill>
              </a:rPr>
              <a:t>-I</a:t>
            </a:r>
            <a:r>
              <a:rPr lang="sk-SK" baseline="-25000" dirty="0" smtClean="0">
                <a:solidFill>
                  <a:srgbClr val="0070C0"/>
                </a:solidFill>
              </a:rPr>
              <a:t>3  </a:t>
            </a:r>
            <a:r>
              <a:rPr lang="sk-SK" baseline="-25000" dirty="0" smtClean="0"/>
              <a:t>           </a:t>
            </a:r>
            <a:r>
              <a:rPr lang="sk-SK" dirty="0" smtClean="0"/>
              <a:t>1 </a:t>
            </a:r>
            <a:r>
              <a:rPr lang="sk-SK" dirty="0"/>
              <a:t>. (III ) + </a:t>
            </a:r>
            <a:r>
              <a:rPr lang="sk-SK" dirty="0">
                <a:solidFill>
                  <a:srgbClr val="0070C0"/>
                </a:solidFill>
              </a:rPr>
              <a:t>3</a:t>
            </a:r>
            <a:r>
              <a:rPr lang="sk-SK" dirty="0"/>
              <a:t> . (-I) = 3 – 3 = 0</a:t>
            </a:r>
          </a:p>
          <a:p>
            <a:endParaRPr lang="sk-SK" baseline="30000" dirty="0"/>
          </a:p>
          <a:p>
            <a:endParaRPr lang="sk-SK" baseline="30000" dirty="0" smtClean="0">
              <a:solidFill>
                <a:srgbClr val="00B050"/>
              </a:solidFill>
            </a:endParaRPr>
          </a:p>
          <a:p>
            <a:endParaRPr lang="sk-SK" baseline="30000" dirty="0">
              <a:solidFill>
                <a:srgbClr val="00B050"/>
              </a:solidFill>
            </a:endParaRPr>
          </a:p>
          <a:p>
            <a:endParaRPr lang="sk-SK" baseline="30000" dirty="0" smtClean="0">
              <a:solidFill>
                <a:srgbClr val="00B050"/>
              </a:solidFill>
            </a:endParaRPr>
          </a:p>
          <a:p>
            <a:endParaRPr lang="sk-SK" baseline="30000" dirty="0" smtClean="0">
              <a:solidFill>
                <a:srgbClr val="FF0000"/>
              </a:solidFill>
            </a:endParaRPr>
          </a:p>
          <a:p>
            <a:endParaRPr lang="sk-SK" dirty="0">
              <a:solidFill>
                <a:srgbClr val="FF0000"/>
              </a:solidFill>
            </a:endParaRPr>
          </a:p>
          <a:p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7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1784</TotalTime>
  <Words>553</Words>
  <Application>Microsoft Office PowerPoint</Application>
  <PresentationFormat>Prezentácia na obrazovke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Century Schoolbook</vt:lpstr>
      <vt:lpstr>Wingdings</vt:lpstr>
      <vt:lpstr>Wingdings 2</vt:lpstr>
      <vt:lpstr>Arkáda</vt:lpstr>
      <vt:lpstr>Zloženie látok </vt:lpstr>
      <vt:lpstr>Chemické vzorce a ich čítanie</vt:lpstr>
      <vt:lpstr>Oxidačné číslo</vt:lpstr>
      <vt:lpstr>Oxidačné číslo</vt:lpstr>
      <vt:lpstr>Oxidačné číslo</vt:lpstr>
      <vt:lpstr>Oxidačné číslo</vt:lpstr>
      <vt:lpstr>Prípony a oxidačné čísla:</vt:lpstr>
      <vt:lpstr>Prípony a oxidačné čísla:</vt:lpstr>
      <vt:lpstr>Tvorba názvov – názov prvku + koncovka podľa oxidačného čísla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ich vlastnosti</dc:title>
  <dc:creator>user</dc:creator>
  <cp:lastModifiedBy>Uzivatel</cp:lastModifiedBy>
  <cp:revision>349</cp:revision>
  <dcterms:created xsi:type="dcterms:W3CDTF">2017-09-03T06:20:55Z</dcterms:created>
  <dcterms:modified xsi:type="dcterms:W3CDTF">2020-11-04T10:53:17Z</dcterms:modified>
</cp:coreProperties>
</file>