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8" r:id="rId6"/>
    <p:sldId id="269" r:id="rId7"/>
    <p:sldId id="273" r:id="rId8"/>
    <p:sldId id="27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E1171-A581-4812-8439-F919A24AB1DD}" type="datetimeFigureOut">
              <a:rPr lang="sk-SK" smtClean="0"/>
              <a:pPr/>
              <a:t>17. 3. 2021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8B70-5630-49F0-BD21-725BB7B8E13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log.pravda.sk/sixiho-flog.flog?foto=77807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2.gstatic.com/images?q=tbn:ANd9GcQCDBI6PMLrmIHOfJFk7-ft58DT8ZIzEEyiSLbx3nNAUD7nOL81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284984" cy="328498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STATICKÝ OPIS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k-SK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Základná osnova pri prvom statickom opise zvieraťa – pomoc pre tvoju slohovú prácu</a:t>
            </a:r>
          </a:p>
        </p:txBody>
      </p:sp>
      <p:pic>
        <p:nvPicPr>
          <p:cNvPr id="20484" name="Picture 4" descr="http://t3.gstatic.com/images?q=tbn:ANd9GcSRWYZyHNbsjZFJN7i66mwSchRM6UDfXE65fJVrTjTQalTvdpI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4534">
            <a:off x="6045673" y="2896420"/>
            <a:ext cx="2492871" cy="3673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http://t0.gstatic.com/images?q=tbn:ANd9GcRn6hMSw7iTf-tgVEKjcNxXfcp0PMjcA7vmSKFLXmthNUOtGH2VmlekqpzGz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92896"/>
            <a:ext cx="2627784" cy="2586725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TNRINyulJT2VEZ5KUUvkteAawuqUD0TO5TUuEq3oKeH89yC7-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414518" cy="2664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STATICKÝ 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11760" y="1600200"/>
            <a:ext cx="4608512" cy="4709119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Charakteristika</a:t>
            </a:r>
            <a:r>
              <a:rPr lang="sk-SK" dirty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sk-SK" dirty="0"/>
              <a:t>- vyjadrujeme znaky a vlastnosti</a:t>
            </a:r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b="1" dirty="0">
                <a:solidFill>
                  <a:srgbClr val="0070C0"/>
                </a:solidFill>
              </a:rPr>
              <a:t>veci, rastliny, zvieraťa, osoby</a:t>
            </a:r>
            <a:r>
              <a:rPr lang="sk-SK" dirty="0"/>
              <a:t>;</a:t>
            </a:r>
          </a:p>
          <a:p>
            <a:pPr>
              <a:buNone/>
            </a:pPr>
            <a:r>
              <a:rPr lang="sk-SK" dirty="0"/>
              <a:t>- musíme </a:t>
            </a:r>
            <a:r>
              <a:rPr lang="sk-SK" dirty="0">
                <a:solidFill>
                  <a:srgbClr val="0070C0"/>
                </a:solidFill>
              </a:rPr>
              <a:t>pozorovať, vnímať, všímať si</a:t>
            </a:r>
            <a:r>
              <a:rPr lang="sk-SK" dirty="0"/>
              <a:t>;</a:t>
            </a:r>
          </a:p>
          <a:p>
            <a:pPr>
              <a:buNone/>
            </a:pPr>
            <a:r>
              <a:rPr lang="sk-SK" dirty="0"/>
              <a:t>- vnímame zrakom, čuchom, sluchom, hmatom, chuťou;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18434" name="Picture 2" descr="http://t1.gstatic.com/images?q=tbn:ANd9GcRS-SvbaeS1Q9JZ4pnq3rHrfohTLSYtuPybchhds1xZilI_vznbV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4261" y="0"/>
            <a:ext cx="3039740" cy="22768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http://t1.gstatic.com/images?q=tbn:ANd9GcTh6UWS41OpbvUNR_nGycJKWEyqR71ir_ml2aClBmse7vQcl8b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157190"/>
            <a:ext cx="2267744" cy="1700810"/>
          </a:xfrm>
          <a:prstGeom prst="rect">
            <a:avLst/>
          </a:prstGeom>
          <a:noFill/>
        </p:spPr>
      </p:pic>
      <p:pic>
        <p:nvPicPr>
          <p:cNvPr id="18440" name="Picture 8" descr="http://t1.gstatic.com/images?q=tbn:ANd9GcSl-xCBRgIyslBdOSrRwdjuD28w_Lwa7KcVhGiiTaJGnOY1wbZI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2276872"/>
            <a:ext cx="2339752" cy="22987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4" name="Picture 12" descr="http://t2.gstatic.com/images?q=tbn:ANd9GcS7tfXH25TUbz5r5SC9LTBKPD5jaPSb6oT_jfLCtCCGJKe2xauI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60232" y="4545126"/>
            <a:ext cx="2521825" cy="22065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STATICKÝ OPIS PREDMETU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r>
              <a:rPr lang="sk-SK" dirty="0"/>
              <a:t>je opis </a:t>
            </a:r>
            <a:r>
              <a:rPr lang="sk-SK" b="1" dirty="0">
                <a:solidFill>
                  <a:srgbClr val="0070C0"/>
                </a:solidFill>
              </a:rPr>
              <a:t>veci, zvieraťa, rastliny</a:t>
            </a:r>
            <a:r>
              <a:rPr lang="sk-SK" dirty="0"/>
              <a:t>;</a:t>
            </a:r>
          </a:p>
          <a:p>
            <a:r>
              <a:rPr lang="sk-SK" dirty="0"/>
              <a:t>sú v ňom </a:t>
            </a:r>
            <a:r>
              <a:rPr lang="sk-SK" b="1" dirty="0">
                <a:solidFill>
                  <a:srgbClr val="0070C0"/>
                </a:solidFill>
              </a:rPr>
              <a:t>informácie</a:t>
            </a:r>
            <a:r>
              <a:rPr lang="sk-SK" dirty="0"/>
              <a:t> o:</a:t>
            </a:r>
          </a:p>
          <a:p>
            <a:r>
              <a:rPr lang="sk-SK" dirty="0">
                <a:solidFill>
                  <a:srgbClr val="0070C0"/>
                </a:solidFill>
              </a:rPr>
              <a:t>zložení,</a:t>
            </a:r>
          </a:p>
          <a:p>
            <a:r>
              <a:rPr lang="sk-SK" dirty="0">
                <a:solidFill>
                  <a:srgbClr val="0070C0"/>
                </a:solidFill>
              </a:rPr>
              <a:t>stavbe a trvalých </a:t>
            </a:r>
            <a:r>
              <a:rPr lang="sk-SK" b="1" dirty="0">
                <a:solidFill>
                  <a:srgbClr val="0070C0"/>
                </a:solidFill>
              </a:rPr>
              <a:t>vlastnostiach</a:t>
            </a:r>
            <a:r>
              <a:rPr lang="sk-SK" dirty="0">
                <a:solidFill>
                  <a:srgbClr val="0070C0"/>
                </a:solidFill>
              </a:rPr>
              <a:t>,</a:t>
            </a:r>
          </a:p>
          <a:p>
            <a:r>
              <a:rPr lang="sk-SK" dirty="0">
                <a:solidFill>
                  <a:srgbClr val="0070C0"/>
                </a:solidFill>
              </a:rPr>
              <a:t>vypočítavajú sa vlastnosti.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ZNAKY A JAZYKOVÉ PROSTRIEDKY</a:t>
            </a:r>
            <a:br>
              <a:rPr lang="sk-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sk-SK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(SLOVNÉ DRUHY)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r>
              <a:rPr lang="sk-SK" b="1" dirty="0"/>
              <a:t>podstatné mená,</a:t>
            </a:r>
          </a:p>
          <a:p>
            <a:r>
              <a:rPr lang="sk-SK" b="1" dirty="0"/>
              <a:t>prídavné mená,</a:t>
            </a:r>
          </a:p>
          <a:p>
            <a:r>
              <a:rPr lang="sk-SK" b="1" dirty="0"/>
              <a:t>slovesá v prítomnom čase,</a:t>
            </a:r>
          </a:p>
          <a:p>
            <a:r>
              <a:rPr lang="sk-SK" b="1" dirty="0"/>
              <a:t>oznamovacie vety</a:t>
            </a:r>
            <a:r>
              <a:rPr lang="sk-SK" dirty="0"/>
              <a:t>,</a:t>
            </a:r>
          </a:p>
          <a:p>
            <a:r>
              <a:rPr lang="sk-SK" dirty="0"/>
              <a:t>presné pomenovania,</a:t>
            </a:r>
          </a:p>
          <a:p>
            <a:r>
              <a:rPr lang="sk-SK" dirty="0"/>
              <a:t>vecné prirovnania.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textu 28"/>
          <p:cNvSpPr>
            <a:spLocks noGrp="1"/>
          </p:cNvSpPr>
          <p:nvPr>
            <p:ph type="body" idx="1"/>
          </p:nvPr>
        </p:nvSpPr>
        <p:spPr>
          <a:xfrm>
            <a:off x="395536" y="0"/>
            <a:ext cx="5400600" cy="639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k-SK" sz="2800" dirty="0">
                <a:solidFill>
                  <a:srgbClr val="C00000"/>
                </a:solidFill>
              </a:rPr>
              <a:t>ÚVOD</a:t>
            </a:r>
            <a:r>
              <a:rPr lang="sk-SK" sz="2800" dirty="0"/>
              <a:t> – základná charakteristika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539552" y="620688"/>
            <a:ext cx="3960440" cy="1008112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2800" b="1" i="1" dirty="0"/>
              <a:t>Miesto výskytu</a:t>
            </a:r>
          </a:p>
          <a:p>
            <a:pPr algn="just">
              <a:buNone/>
            </a:pPr>
            <a:r>
              <a:rPr lang="sk-SK" sz="2800" b="1" i="1" dirty="0"/>
              <a:t>     (kde žije, prečo...)</a:t>
            </a:r>
            <a:endParaRPr lang="sk-SK" sz="2800" dirty="0"/>
          </a:p>
          <a:p>
            <a:endParaRPr lang="sk-SK" sz="2400" dirty="0">
              <a:hlinkClick r:id="rId2"/>
            </a:endParaRPr>
          </a:p>
          <a:p>
            <a:endParaRPr lang="sk-SK" sz="2400" dirty="0">
              <a:hlinkClick r:id="rId2"/>
            </a:endParaRPr>
          </a:p>
          <a:p>
            <a:endParaRPr lang="sk-SK" sz="2400" dirty="0">
              <a:hlinkClick r:id="rId2"/>
            </a:endParaRPr>
          </a:p>
          <a:p>
            <a:endParaRPr lang="sk-SK" sz="2400" dirty="0"/>
          </a:p>
        </p:txBody>
      </p:sp>
      <p:pic>
        <p:nvPicPr>
          <p:cNvPr id="14338" name="Picture 2" descr="http://t0.gstatic.com/images?q=tbn:ANd9GcQdqyojvTfGRzIXI9AjegM9dAhroFOzVCGt8wd4FLhfjki0MU7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3616546" cy="2708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342" name="Picture 6" descr="http://www.cats.sk/chs/pics/10-200705141222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4110766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RghpxzXNcasjMBegBo33_kBt4KLVceuUhymIz8vY0tBuLH_lEWM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81710"/>
            <a:ext cx="3356979" cy="2376290"/>
          </a:xfrm>
          <a:prstGeom prst="rect">
            <a:avLst/>
          </a:prstGeom>
          <a:noFill/>
        </p:spPr>
      </p:pic>
      <p:pic>
        <p:nvPicPr>
          <p:cNvPr id="10" name="Picture 26" descr="bocian biely (Ciconia ciconia)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5976" y="2276872"/>
            <a:ext cx="2462972" cy="4581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br>
              <a:rPr lang="sk-SK" sz="2400" dirty="0">
                <a:solidFill>
                  <a:srgbClr val="C00000"/>
                </a:solidFill>
              </a:rPr>
            </a:br>
            <a:r>
              <a:rPr lang="sk-SK" sz="3200" dirty="0">
                <a:solidFill>
                  <a:srgbClr val="C00000"/>
                </a:solidFill>
              </a:rPr>
              <a:t>JADRO – 1</a:t>
            </a:r>
            <a:r>
              <a:rPr lang="sk-SK" sz="3200" dirty="0"/>
              <a:t>. vzhľad - </a:t>
            </a:r>
            <a:r>
              <a:rPr lang="sk-SK" sz="3200" b="0" dirty="0">
                <a:solidFill>
                  <a:schemeClr val="tx1"/>
                </a:solidFill>
              </a:rPr>
              <a:t>veľkosť, vzrast , tvar, farba, pokrytie tela = ochrana tela,...</a:t>
            </a:r>
            <a:br>
              <a:rPr lang="sk-SK" sz="3200" b="0" dirty="0"/>
            </a:br>
            <a:r>
              <a:rPr lang="sk-SK" sz="3200" dirty="0">
                <a:solidFill>
                  <a:srgbClr val="C00000"/>
                </a:solidFill>
              </a:rPr>
              <a:t>JADRO – 2</a:t>
            </a:r>
            <a:r>
              <a:rPr lang="sk-SK" sz="3200" dirty="0"/>
              <a:t>. chôdza, postoj</a:t>
            </a:r>
            <a:br>
              <a:rPr lang="sk-SK" sz="3200" dirty="0"/>
            </a:br>
            <a:r>
              <a:rPr lang="sk-SK" sz="3200" dirty="0">
                <a:solidFill>
                  <a:srgbClr val="C00000"/>
                </a:solidFill>
              </a:rPr>
              <a:t>                3.</a:t>
            </a:r>
            <a:r>
              <a:rPr lang="sk-SK" sz="3200" dirty="0"/>
              <a:t> let, skok...</a:t>
            </a:r>
            <a:br>
              <a:rPr lang="sk-SK" sz="3200" dirty="0"/>
            </a:br>
            <a:r>
              <a:rPr lang="sk-SK" sz="3200" dirty="0">
                <a:solidFill>
                  <a:srgbClr val="C00000"/>
                </a:solidFill>
              </a:rPr>
              <a:t>                4. </a:t>
            </a:r>
            <a:r>
              <a:rPr lang="sk-SK" sz="3200" dirty="0"/>
              <a:t>miesto výskytu</a:t>
            </a:r>
            <a:br>
              <a:rPr lang="sk-SK" sz="3200" dirty="0"/>
            </a:br>
            <a:r>
              <a:rPr lang="sk-SK" sz="3200" dirty="0">
                <a:solidFill>
                  <a:srgbClr val="C00000"/>
                </a:solidFill>
              </a:rPr>
              <a:t>                5</a:t>
            </a:r>
            <a:r>
              <a:rPr lang="sk-SK" sz="3200" dirty="0"/>
              <a:t>. pobyt na území, rozmnožovanie</a:t>
            </a:r>
            <a:br>
              <a:rPr lang="sk-SK" sz="3200" dirty="0"/>
            </a:br>
            <a:r>
              <a:rPr lang="sk-SK" sz="3200" dirty="0">
                <a:solidFill>
                  <a:srgbClr val="C00000"/>
                </a:solidFill>
              </a:rPr>
              <a:t>                6. </a:t>
            </a:r>
            <a:r>
              <a:rPr lang="sk-SK" sz="3200" dirty="0"/>
              <a:t>potrava</a:t>
            </a:r>
            <a:br>
              <a:rPr lang="sk-SK" sz="3200" dirty="0"/>
            </a:br>
            <a:r>
              <a:rPr lang="sk-SK" sz="3200" dirty="0">
                <a:solidFill>
                  <a:srgbClr val="C00000"/>
                </a:solidFill>
              </a:rPr>
              <a:t>                7.</a:t>
            </a:r>
            <a:r>
              <a:rPr lang="sk-SK" sz="3200" dirty="0"/>
              <a:t>charakteristický zvuk</a:t>
            </a:r>
            <a:br>
              <a:rPr lang="sk-SK" sz="3200" dirty="0"/>
            </a:br>
            <a:br>
              <a:rPr lang="sk-SK" sz="3200" dirty="0"/>
            </a:br>
            <a:r>
              <a:rPr lang="sk-SK" sz="3200" dirty="0">
                <a:solidFill>
                  <a:srgbClr val="C00000"/>
                </a:solidFill>
              </a:rPr>
              <a:t>ZÁVER</a:t>
            </a:r>
            <a:r>
              <a:rPr lang="sk-SK" sz="3200" dirty="0"/>
              <a:t> – význam, využitie</a:t>
            </a:r>
            <a:br>
              <a:rPr lang="sk-SK" sz="3200" dirty="0"/>
            </a:br>
            <a:br>
              <a:rPr lang="sk-SK" sz="3200" b="0" dirty="0"/>
            </a:br>
            <a:br>
              <a:rPr lang="sk-SK" sz="3200" b="0" dirty="0"/>
            </a:br>
            <a:br>
              <a:rPr lang="sk-SK" sz="2400" dirty="0"/>
            </a:br>
            <a:br>
              <a:rPr lang="sk-SK" sz="2400" dirty="0"/>
            </a:br>
            <a:endParaRPr lang="sk-SK" sz="2400" dirty="0"/>
          </a:p>
        </p:txBody>
      </p:sp>
      <p:pic>
        <p:nvPicPr>
          <p:cNvPr id="5" name="Picture 4" descr="http://t2.gstatic.com/images?q=tbn:ANd9GcRX_Sde1pmLVeelX9QH1EVLLBo5hLssoq_rgxf0sJrH7lfIk682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759" y="4005065"/>
            <a:ext cx="4015241" cy="285293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1143000"/>
          </a:xfrm>
        </p:spPr>
        <p:txBody>
          <a:bodyPr>
            <a:normAutofit/>
          </a:bodyPr>
          <a:lstStyle/>
          <a:p>
            <a:r>
              <a:rPr lang="sk-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ZHRNUTIE</a:t>
            </a:r>
          </a:p>
        </p:txBody>
      </p:sp>
      <p:sp>
        <p:nvSpPr>
          <p:cNvPr id="3" name="Zvislý zvitok 2"/>
          <p:cNvSpPr/>
          <p:nvPr/>
        </p:nvSpPr>
        <p:spPr>
          <a:xfrm>
            <a:off x="3275856" y="692696"/>
            <a:ext cx="5472608" cy="616530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b="1" dirty="0">
                <a:solidFill>
                  <a:schemeClr val="tx1"/>
                </a:solidFill>
              </a:rPr>
              <a:t>Osnova</a:t>
            </a:r>
          </a:p>
          <a:p>
            <a:r>
              <a:rPr lang="sk-SK" sz="2400" b="1" dirty="0">
                <a:solidFill>
                  <a:schemeClr val="tx1"/>
                </a:solidFill>
              </a:rPr>
              <a:t>Úvod</a:t>
            </a:r>
            <a:r>
              <a:rPr lang="sk-SK" sz="2400" dirty="0">
                <a:solidFill>
                  <a:schemeClr val="tx1"/>
                </a:solidFill>
              </a:rPr>
              <a:t> – základná </a:t>
            </a:r>
          </a:p>
          <a:p>
            <a:r>
              <a:rPr lang="sk-SK" sz="2400" dirty="0">
                <a:solidFill>
                  <a:schemeClr val="tx1"/>
                </a:solidFill>
              </a:rPr>
              <a:t>              charakteristika</a:t>
            </a:r>
          </a:p>
          <a:p>
            <a:r>
              <a:rPr lang="sk-SK" sz="2400" b="1" dirty="0">
                <a:solidFill>
                  <a:schemeClr val="tx1"/>
                </a:solidFill>
              </a:rPr>
              <a:t>Jadro </a:t>
            </a:r>
            <a:r>
              <a:rPr lang="sk-SK" sz="2400" dirty="0">
                <a:solidFill>
                  <a:schemeClr val="tx1"/>
                </a:solidFill>
              </a:rPr>
              <a:t>– 1. výskyt</a:t>
            </a:r>
          </a:p>
          <a:p>
            <a:r>
              <a:rPr lang="sk-SK" sz="2400" dirty="0">
                <a:solidFill>
                  <a:schemeClr val="tx1"/>
                </a:solidFill>
              </a:rPr>
              <a:t>              2. potrava</a:t>
            </a:r>
          </a:p>
          <a:p>
            <a:r>
              <a:rPr lang="sk-SK" sz="2400" dirty="0">
                <a:solidFill>
                  <a:schemeClr val="tx1"/>
                </a:solidFill>
              </a:rPr>
              <a:t>              3. vzhľad – 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 veľkosť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ochrana tela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stavba tela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končatiny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zmyslové orgány</a:t>
            </a:r>
          </a:p>
          <a:p>
            <a:r>
              <a:rPr lang="sk-SK" sz="2400" b="1" dirty="0">
                <a:solidFill>
                  <a:schemeClr val="tx1"/>
                </a:solidFill>
              </a:rPr>
              <a:t>Záver</a:t>
            </a:r>
            <a:r>
              <a:rPr lang="sk-SK" sz="2400" dirty="0">
                <a:solidFill>
                  <a:schemeClr val="tx1"/>
                </a:solidFill>
              </a:rPr>
              <a:t> – význam živočícha</a:t>
            </a:r>
          </a:p>
          <a:p>
            <a:r>
              <a:rPr lang="sk-SK" sz="2400" dirty="0">
                <a:solidFill>
                  <a:schemeClr val="tx1"/>
                </a:solidFill>
              </a:rPr>
              <a:t>              v prírode</a:t>
            </a:r>
            <a:endParaRPr lang="sk-SK" sz="2400" dirty="0"/>
          </a:p>
        </p:txBody>
      </p:sp>
      <p:pic>
        <p:nvPicPr>
          <p:cNvPr id="34818" name="Picture 2" descr="http://t3.gstatic.com/images?q=tbn:ANd9GcSRWYZyHNbsjZFJN7i66mwSchRM6UDfXE65fJVrTjTQalTvdpI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34696" y="0"/>
            <a:ext cx="2131370" cy="3140968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820" name="Picture 4" descr="http://t0.gstatic.com/images?q=tbn:ANd9GcSA9-EfpwcbpwnysZmrGn7d5_HwmbeQJ5fOHmEDNDFvhl3s5v6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005321">
            <a:off x="395536" y="1196752"/>
            <a:ext cx="2664296" cy="2701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2987824" cy="922114"/>
          </a:xfrm>
        </p:spPr>
        <p:txBody>
          <a:bodyPr>
            <a:normAutofit fontScale="90000"/>
          </a:bodyPr>
          <a:lstStyle/>
          <a:p>
            <a:r>
              <a:rPr lang="sk-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NEZABUDNI!</a:t>
            </a:r>
          </a:p>
        </p:txBody>
      </p:sp>
      <p:sp>
        <p:nvSpPr>
          <p:cNvPr id="3" name="Vodorovný zvitok 2"/>
          <p:cNvSpPr/>
          <p:nvPr/>
        </p:nvSpPr>
        <p:spPr>
          <a:xfrm>
            <a:off x="0" y="1052736"/>
            <a:ext cx="2771800" cy="55172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dirty="0"/>
              <a:t>Rozčleniť text na úvod, jadro a záver. </a:t>
            </a:r>
          </a:p>
          <a:p>
            <a:pPr algn="ctr"/>
            <a:r>
              <a:rPr lang="sk-SK" sz="3200" dirty="0"/>
              <a:t>Jadro rozčleniť podľa toho, ktorú časť tela opisuješ!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3491880" y="764704"/>
            <a:ext cx="5652120" cy="57606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Bocian biely</a:t>
            </a:r>
          </a:p>
          <a:p>
            <a:pPr algn="ctr"/>
            <a:endParaRPr lang="sk-SK" dirty="0"/>
          </a:p>
          <a:p>
            <a:r>
              <a:rPr lang="sk-SK" dirty="0"/>
              <a:t>	</a:t>
            </a:r>
            <a:r>
              <a:rPr lang="sk-SK" i="1" dirty="0"/>
              <a:t> Bocian biely</a:t>
            </a:r>
            <a:r>
              <a:rPr lang="sk-SK" dirty="0"/>
              <a:t> sa vyhýba lesom, takže v strednej Európe sa objavil až s klčovaním lesov. </a:t>
            </a:r>
          </a:p>
          <a:p>
            <a:r>
              <a:rPr lang="sk-SK" dirty="0"/>
              <a:t>	 Veľký, štíhly biely vták s čiernymi letkami a krídlovými krovkami, dlhým krkom,...</a:t>
            </a:r>
          </a:p>
          <a:p>
            <a:r>
              <a:rPr lang="sk-SK" dirty="0"/>
              <a:t>	 Po zemi sa pohybujú pomalou, akoby rozvážnou chôdzou, ktorá pôsobí dôstojne...</a:t>
            </a:r>
          </a:p>
          <a:p>
            <a:r>
              <a:rPr lang="sk-SK" dirty="0"/>
              <a:t>	 Hniezdi na hrebeňoch striech a komínoch, stĺpoch, menej na vysokých stromoch v blízkosti ľudských sídiel...</a:t>
            </a:r>
          </a:p>
          <a:p>
            <a:r>
              <a:rPr lang="sk-SK" dirty="0"/>
              <a:t>	Zo zimovísk v Afrike sa k nám každoročne vracia do svojich hniezd.</a:t>
            </a:r>
          </a:p>
          <a:p>
            <a:r>
              <a:rPr lang="sk-SK" dirty="0"/>
              <a:t>	 Potravu loví najčastejšie na lúkach a v plytkej vode,...</a:t>
            </a:r>
          </a:p>
          <a:p>
            <a:r>
              <a:rPr lang="sk-SK" dirty="0"/>
              <a:t>	 Bocian biely na území Slovenska patrí k chráneným druhom živočíchov. </a:t>
            </a:r>
          </a:p>
        </p:txBody>
      </p:sp>
      <p:sp>
        <p:nvSpPr>
          <p:cNvPr id="5" name="Bublina v tvare zaobleného obdĺžnika 4"/>
          <p:cNvSpPr/>
          <p:nvPr/>
        </p:nvSpPr>
        <p:spPr>
          <a:xfrm>
            <a:off x="7055768" y="0"/>
            <a:ext cx="2088232" cy="908720"/>
          </a:xfrm>
          <a:prstGeom prst="wedgeRoundRectCallout">
            <a:avLst>
              <a:gd name="adj1" fmla="val -46432"/>
              <a:gd name="adj2" fmla="val 82625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VZOR!</a:t>
            </a:r>
          </a:p>
        </p:txBody>
      </p:sp>
      <p:sp>
        <p:nvSpPr>
          <p:cNvPr id="6" name="Bublina v tvare zaobleného obdĺžnika 5"/>
          <p:cNvSpPr/>
          <p:nvPr/>
        </p:nvSpPr>
        <p:spPr>
          <a:xfrm>
            <a:off x="2771800" y="188640"/>
            <a:ext cx="1296144" cy="576064"/>
          </a:xfrm>
          <a:prstGeom prst="wedgeRoundRectCallout">
            <a:avLst>
              <a:gd name="adj1" fmla="val 107687"/>
              <a:gd name="adj2" fmla="val 258675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ÚVOD</a:t>
            </a:r>
          </a:p>
        </p:txBody>
      </p:sp>
      <p:sp>
        <p:nvSpPr>
          <p:cNvPr id="7" name="Bublina v tvare zaobleného obdĺžnika 6"/>
          <p:cNvSpPr/>
          <p:nvPr/>
        </p:nvSpPr>
        <p:spPr>
          <a:xfrm>
            <a:off x="2051720" y="2924944"/>
            <a:ext cx="1656184" cy="720080"/>
          </a:xfrm>
          <a:prstGeom prst="wedgeRoundRectCallout">
            <a:avLst>
              <a:gd name="adj1" fmla="val 119151"/>
              <a:gd name="adj2" fmla="val -94668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ČLENENÉ JADRO</a:t>
            </a:r>
          </a:p>
        </p:txBody>
      </p:sp>
      <p:sp>
        <p:nvSpPr>
          <p:cNvPr id="8" name="Bublina v tvare zaobleného obdĺžnika 7"/>
          <p:cNvSpPr/>
          <p:nvPr/>
        </p:nvSpPr>
        <p:spPr>
          <a:xfrm>
            <a:off x="1979712" y="6237312"/>
            <a:ext cx="1296144" cy="620688"/>
          </a:xfrm>
          <a:prstGeom prst="wedgeRoundRectCallout">
            <a:avLst>
              <a:gd name="adj1" fmla="val 165072"/>
              <a:gd name="adj2" fmla="val -156302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ZÁVER</a:t>
            </a:r>
          </a:p>
        </p:txBody>
      </p:sp>
      <p:sp>
        <p:nvSpPr>
          <p:cNvPr id="9" name="Šípka doprava 8"/>
          <p:cNvSpPr/>
          <p:nvPr/>
        </p:nvSpPr>
        <p:spPr>
          <a:xfrm>
            <a:off x="3563888" y="1628800"/>
            <a:ext cx="1152128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>
                <a:solidFill>
                  <a:schemeClr val="bg1"/>
                </a:solidFill>
              </a:rPr>
              <a:t>2 cm od kraja</a:t>
            </a:r>
          </a:p>
        </p:txBody>
      </p:sp>
      <p:sp>
        <p:nvSpPr>
          <p:cNvPr id="10" name="Šípka doprava 9"/>
          <p:cNvSpPr/>
          <p:nvPr/>
        </p:nvSpPr>
        <p:spPr>
          <a:xfrm>
            <a:off x="3563888" y="2996952"/>
            <a:ext cx="115212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prava 11"/>
          <p:cNvSpPr/>
          <p:nvPr/>
        </p:nvSpPr>
        <p:spPr>
          <a:xfrm>
            <a:off x="3563888" y="4365104"/>
            <a:ext cx="115212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>
            <a:off x="3563888" y="4869160"/>
            <a:ext cx="115212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Šípka doprava 13"/>
          <p:cNvSpPr/>
          <p:nvPr/>
        </p:nvSpPr>
        <p:spPr>
          <a:xfrm>
            <a:off x="3563888" y="5445224"/>
            <a:ext cx="115212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prava 10"/>
          <p:cNvSpPr/>
          <p:nvPr/>
        </p:nvSpPr>
        <p:spPr>
          <a:xfrm>
            <a:off x="3563888" y="3501008"/>
            <a:ext cx="115212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Šípka doprava 14"/>
          <p:cNvSpPr/>
          <p:nvPr/>
        </p:nvSpPr>
        <p:spPr>
          <a:xfrm>
            <a:off x="3563888" y="2420888"/>
            <a:ext cx="115212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402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Motív Office</vt:lpstr>
      <vt:lpstr>STATICKÝ OPIS</vt:lpstr>
      <vt:lpstr>STATICKÝ OPIS</vt:lpstr>
      <vt:lpstr>STATICKÝ OPIS PREDMETU</vt:lpstr>
      <vt:lpstr>ZNAKY A JAZYKOVÉ PROSTRIEDKY (SLOVNÉ DRUHY)</vt:lpstr>
      <vt:lpstr>Prezentace aplikace PowerPoint</vt:lpstr>
      <vt:lpstr>                        JADRO – 1. vzhľad - veľkosť, vzrast , tvar, farba, pokrytie tela = ochrana tela,... JADRO – 2. chôdza, postoj                 3. let, skok...                 4. miesto výskytu                 5. pobyt na území, rozmnožovanie                 6. potrava                 7.charakteristický zvuk  ZÁVER – význam, využitie     </vt:lpstr>
      <vt:lpstr>ZHRNUTIE</vt:lpstr>
      <vt:lpstr>NEZABUDNI!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NTU05</dc:creator>
  <cp:lastModifiedBy>Timi</cp:lastModifiedBy>
  <cp:revision>38</cp:revision>
  <dcterms:created xsi:type="dcterms:W3CDTF">2011-02-13T20:23:37Z</dcterms:created>
  <dcterms:modified xsi:type="dcterms:W3CDTF">2021-03-17T08:43:52Z</dcterms:modified>
</cp:coreProperties>
</file>