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78" r:id="rId7"/>
    <p:sldId id="279" r:id="rId8"/>
    <p:sldId id="280" r:id="rId9"/>
    <p:sldId id="281" r:id="rId10"/>
    <p:sldId id="325" r:id="rId11"/>
    <p:sldId id="282" r:id="rId12"/>
    <p:sldId id="283" r:id="rId13"/>
    <p:sldId id="284" r:id="rId14"/>
    <p:sldId id="285" r:id="rId15"/>
    <p:sldId id="259" r:id="rId16"/>
    <p:sldId id="260" r:id="rId17"/>
    <p:sldId id="261" r:id="rId18"/>
    <p:sldId id="286" r:id="rId19"/>
    <p:sldId id="287" r:id="rId20"/>
    <p:sldId id="288" r:id="rId21"/>
    <p:sldId id="324" r:id="rId22"/>
    <p:sldId id="289" r:id="rId23"/>
    <p:sldId id="290" r:id="rId24"/>
    <p:sldId id="291" r:id="rId25"/>
    <p:sldId id="292" r:id="rId26"/>
    <p:sldId id="293" r:id="rId27"/>
    <p:sldId id="294" r:id="rId28"/>
    <p:sldId id="326" r:id="rId29"/>
    <p:sldId id="295" r:id="rId30"/>
    <p:sldId id="296" r:id="rId31"/>
    <p:sldId id="297" r:id="rId32"/>
    <p:sldId id="298" r:id="rId33"/>
    <p:sldId id="299" r:id="rId34"/>
    <p:sldId id="300" r:id="rId35"/>
    <p:sldId id="301" r:id="rId36"/>
    <p:sldId id="302" r:id="rId37"/>
    <p:sldId id="303" r:id="rId38"/>
    <p:sldId id="304" r:id="rId39"/>
    <p:sldId id="323"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72" y="-23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9065654-22EF-4DCD-9467-2CF529E64B67}" type="datetimeFigureOut">
              <a:rPr lang="pl-PL" smtClean="0"/>
              <a:t>2015-05-11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9065654-22EF-4DCD-9467-2CF529E64B67}" type="datetimeFigureOut">
              <a:rPr lang="pl-PL" smtClean="0"/>
              <a:t>2015-05-11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9065654-22EF-4DCD-9467-2CF529E64B67}" type="datetimeFigureOut">
              <a:rPr lang="pl-PL" smtClean="0"/>
              <a:t>2015-05-11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9065654-22EF-4DCD-9467-2CF529E64B67}" type="datetimeFigureOut">
              <a:rPr lang="pl-PL" smtClean="0"/>
              <a:t>2015-05-11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9065654-22EF-4DCD-9467-2CF529E64B67}" type="datetimeFigureOut">
              <a:rPr lang="pl-PL" smtClean="0"/>
              <a:t>2015-05-11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9065654-22EF-4DCD-9467-2CF529E64B67}" type="datetimeFigureOut">
              <a:rPr lang="pl-PL" smtClean="0"/>
              <a:t>2015-05-11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9065654-22EF-4DCD-9467-2CF529E64B67}" type="datetimeFigureOut">
              <a:rPr lang="pl-PL" smtClean="0"/>
              <a:t>2015-05-11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9065654-22EF-4DCD-9467-2CF529E64B67}" type="datetimeFigureOut">
              <a:rPr lang="pl-PL" smtClean="0"/>
              <a:t>2015-05-11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9065654-22EF-4DCD-9467-2CF529E64B67}" type="datetimeFigureOut">
              <a:rPr lang="pl-PL" smtClean="0"/>
              <a:t>2015-05-11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9065654-22EF-4DCD-9467-2CF529E64B67}" type="datetimeFigureOut">
              <a:rPr lang="pl-PL" smtClean="0"/>
              <a:t>2015-05-11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9065654-22EF-4DCD-9467-2CF529E64B67}" type="datetimeFigureOut">
              <a:rPr lang="pl-PL" smtClean="0"/>
              <a:t>2015-05-11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D27AAF5-1E73-4332-9D9A-32841F94A067}"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65654-22EF-4DCD-9467-2CF529E64B67}" type="datetimeFigureOut">
              <a:rPr lang="pl-PL" smtClean="0"/>
              <a:t>2015-05-11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7AAF5-1E73-4332-9D9A-32841F94A067}"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de.wikipedia.org/wiki/Kunststoff" TargetMode="External"/><Relationship Id="rId3" Type="http://schemas.openxmlformats.org/officeDocument/2006/relationships/hyperlink" Target="http://de.wikipedia.org/wiki/Tasse" TargetMode="External"/><Relationship Id="rId7" Type="http://schemas.openxmlformats.org/officeDocument/2006/relationships/hyperlink" Target="http://de.wikipedia.org/wiki/Steingut" TargetMode="External"/><Relationship Id="rId2" Type="http://schemas.openxmlformats.org/officeDocument/2006/relationships/hyperlink" Target="http://de.wikipedia.org/wiki/Teller" TargetMode="External"/><Relationship Id="rId1" Type="http://schemas.openxmlformats.org/officeDocument/2006/relationships/slideLayout" Target="../slideLayouts/slideLayout6.xml"/><Relationship Id="rId6" Type="http://schemas.openxmlformats.org/officeDocument/2006/relationships/hyperlink" Target="http://de.wikipedia.org/wiki/Porzellan" TargetMode="External"/><Relationship Id="rId5" Type="http://schemas.openxmlformats.org/officeDocument/2006/relationships/hyperlink" Target="http://de.wikipedia.org/wiki/Sch%C3%BCssel" TargetMode="External"/><Relationship Id="rId4" Type="http://schemas.openxmlformats.org/officeDocument/2006/relationships/hyperlink" Target="http://de.wikipedia.org/wiki/Trinkglas" TargetMode="External"/><Relationship Id="rId9" Type="http://schemas.openxmlformats.org/officeDocument/2006/relationships/hyperlink" Target="http://de.wikipedia.org/wiki/Gla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Essgeschirr</a:t>
            </a:r>
            <a:endParaRPr lang="pl-PL" dirty="0"/>
          </a:p>
        </p:txBody>
      </p:sp>
      <p:sp>
        <p:nvSpPr>
          <p:cNvPr id="3" name="Prostokąt 2"/>
          <p:cNvSpPr/>
          <p:nvPr/>
        </p:nvSpPr>
        <p:spPr>
          <a:xfrm>
            <a:off x="285720" y="1285860"/>
            <a:ext cx="8858280" cy="5632311"/>
          </a:xfrm>
          <a:prstGeom prst="rect">
            <a:avLst/>
          </a:prstGeom>
        </p:spPr>
        <p:txBody>
          <a:bodyPr wrap="square">
            <a:spAutoFit/>
          </a:bodyPr>
          <a:lstStyle/>
          <a:p>
            <a:r>
              <a:rPr lang="de-DE" sz="2400" dirty="0" smtClean="0"/>
              <a:t>Trinkgefäße, Krüge und Schüsseln sind bereits in der Frühzeit der Menschheit verwendet worden. Teller in der heutigen Form mit einer Vertiefung in der Mitte werden in Europa dagegen erst seit dem 16. Jahrhundert benutzt, und zwar zunächst nur an adligen Höfen. Auch der </a:t>
            </a:r>
            <a:r>
              <a:rPr lang="pl-PL" sz="2400" dirty="0" smtClean="0"/>
              <a:t>Adel </a:t>
            </a:r>
            <a:r>
              <a:rPr lang="de-DE" sz="2400" dirty="0" smtClean="0"/>
              <a:t>benutzte vorher als Unterlage für Speisen flache Essbrettchen aus Holz oder Platten aus</a:t>
            </a:r>
            <a:r>
              <a:rPr lang="pl-PL" sz="2400" dirty="0" smtClean="0"/>
              <a:t> </a:t>
            </a:r>
            <a:r>
              <a:rPr lang="pl-PL" sz="2400" dirty="0" err="1" smtClean="0"/>
              <a:t>Zinn</a:t>
            </a:r>
            <a:r>
              <a:rPr lang="de-DE" sz="2400" dirty="0" smtClean="0"/>
              <a:t>. Aus den Schriften des </a:t>
            </a:r>
            <a:r>
              <a:rPr lang="pl-PL" sz="2400" dirty="0" smtClean="0"/>
              <a:t>Erasmus von Rotterdam </a:t>
            </a:r>
            <a:r>
              <a:rPr lang="de-DE" sz="2400" dirty="0" smtClean="0"/>
              <a:t>geht hervor, dass sich auch in vornehmen Häusern meistens zwei Esser eine Speiseunterlage und auch das Trinkgefäß teilten. Die Trinkbecher waren bis in die Neuzeit hinein meist aus Metall. Gegen Ende des Mittelalters bestand das gehobene Tafelgeschirr aus Servierplatten aus Zinn oder Silber, Essbrettchen, Gewürzbehältern und Trinkbechern. Das einfache Volk besaß oft auch keine Essbretter, sondern verwendete Brotscheiben als</a:t>
            </a:r>
            <a:r>
              <a:rPr lang="pl-PL" sz="2400" dirty="0" smtClean="0"/>
              <a:t> </a:t>
            </a:r>
            <a:r>
              <a:rPr lang="de-DE" sz="2400" dirty="0" smtClean="0"/>
              <a:t>Speiseunterlage oder aß direkt aus dem Kochtopf oder einer gemeinsamen Schüssel.</a:t>
            </a:r>
            <a:endParaRPr lang="pl-P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pl-PL" dirty="0" err="1" smtClean="0"/>
              <a:t>Krug</a:t>
            </a:r>
            <a:r>
              <a:rPr lang="pl-PL" dirty="0" smtClean="0"/>
              <a:t>/</a:t>
            </a:r>
            <a:r>
              <a:rPr lang="pl-PL" dirty="0" err="1" smtClean="0"/>
              <a:t>die</a:t>
            </a:r>
            <a:r>
              <a:rPr lang="pl-PL" dirty="0" smtClean="0"/>
              <a:t> </a:t>
            </a:r>
            <a:r>
              <a:rPr lang="pl-PL" dirty="0" err="1" smtClean="0"/>
              <a:t>Krüge</a:t>
            </a:r>
            <a:endParaRPr lang="pl-PL" dirty="0"/>
          </a:p>
        </p:txBody>
      </p:sp>
      <p:pic>
        <p:nvPicPr>
          <p:cNvPr id="83970" name="Picture 2" descr="Krug Milch auf blauem Hintergrund Stockfoto - 10693381"/>
          <p:cNvPicPr>
            <a:picLocks noChangeAspect="1" noChangeArrowheads="1"/>
          </p:cNvPicPr>
          <p:nvPr/>
        </p:nvPicPr>
        <p:blipFill>
          <a:blip r:embed="rId2"/>
          <a:srcRect/>
          <a:stretch>
            <a:fillRect/>
          </a:stretch>
        </p:blipFill>
        <p:spPr bwMode="auto">
          <a:xfrm>
            <a:off x="2643174" y="1785926"/>
            <a:ext cx="3057525" cy="4286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die</a:t>
            </a:r>
            <a:r>
              <a:rPr lang="pl-PL" dirty="0" smtClean="0"/>
              <a:t> </a:t>
            </a:r>
            <a:r>
              <a:rPr lang="pl-PL" dirty="0" err="1" smtClean="0"/>
              <a:t>Teetasse</a:t>
            </a:r>
            <a:endParaRPr lang="pl-PL" dirty="0"/>
          </a:p>
        </p:txBody>
      </p:sp>
      <p:pic>
        <p:nvPicPr>
          <p:cNvPr id="4098" name="Picture 2" descr="Teetasse von Bernhard Weichel"/>
          <p:cNvPicPr>
            <a:picLocks noChangeAspect="1" noChangeArrowheads="1"/>
          </p:cNvPicPr>
          <p:nvPr/>
        </p:nvPicPr>
        <p:blipFill>
          <a:blip r:embed="rId2"/>
          <a:srcRect/>
          <a:stretch>
            <a:fillRect/>
          </a:stretch>
        </p:blipFill>
        <p:spPr bwMode="auto">
          <a:xfrm>
            <a:off x="857224" y="1285860"/>
            <a:ext cx="7524736" cy="53578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Kaffeekanne</a:t>
            </a:r>
            <a:endParaRPr lang="pl-PL" dirty="0"/>
          </a:p>
        </p:txBody>
      </p:sp>
      <p:pic>
        <p:nvPicPr>
          <p:cNvPr id="3074" name="Picture 2" descr="http://upload.wikimedia.org/wikipedia/commons/b/b3/Kaffeekanne_arzberg_1382.jpg"/>
          <p:cNvPicPr>
            <a:picLocks noChangeAspect="1" noChangeArrowheads="1"/>
          </p:cNvPicPr>
          <p:nvPr/>
        </p:nvPicPr>
        <p:blipFill>
          <a:blip r:embed="rId2"/>
          <a:srcRect/>
          <a:stretch>
            <a:fillRect/>
          </a:stretch>
        </p:blipFill>
        <p:spPr bwMode="auto">
          <a:xfrm>
            <a:off x="1714480" y="1428736"/>
            <a:ext cx="5362575" cy="5048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Thermos-Kaffeekanne</a:t>
            </a:r>
            <a:endParaRPr lang="pl-PL" dirty="0"/>
          </a:p>
        </p:txBody>
      </p:sp>
      <p:pic>
        <p:nvPicPr>
          <p:cNvPr id="2050" name="Picture 2" descr="http://upload.wikimedia.org/wikipedia/commons/thumb/2/2b/Thermoskaffeekanne.jpg/800px-Thermoskaffeekanne.jpg"/>
          <p:cNvPicPr>
            <a:picLocks noChangeAspect="1" noChangeArrowheads="1"/>
          </p:cNvPicPr>
          <p:nvPr/>
        </p:nvPicPr>
        <p:blipFill>
          <a:blip r:embed="rId2"/>
          <a:srcRect/>
          <a:stretch>
            <a:fillRect/>
          </a:stretch>
        </p:blipFill>
        <p:spPr bwMode="auto">
          <a:xfrm>
            <a:off x="2500298" y="1285860"/>
            <a:ext cx="4171950" cy="50482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de-DE" dirty="0" smtClean="0"/>
              <a:t>Milchgießer</a:t>
            </a:r>
            <a:endParaRPr lang="pl-PL" dirty="0"/>
          </a:p>
        </p:txBody>
      </p:sp>
      <p:pic>
        <p:nvPicPr>
          <p:cNvPr id="1028" name="Picture 4" descr="http://i.ebayimg.com/00/s/MTIwMFgxNjAw/z/jRgAAOxyUrZSuqvv/$_57.JPG"/>
          <p:cNvPicPr>
            <a:picLocks noChangeAspect="1" noChangeArrowheads="1"/>
          </p:cNvPicPr>
          <p:nvPr/>
        </p:nvPicPr>
        <p:blipFill>
          <a:blip r:embed="rId2"/>
          <a:srcRect/>
          <a:stretch>
            <a:fillRect/>
          </a:stretch>
        </p:blipFill>
        <p:spPr bwMode="auto">
          <a:xfrm>
            <a:off x="500034" y="2000240"/>
            <a:ext cx="8286808" cy="44291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de-DE" dirty="0" smtClean="0"/>
              <a:t>Zuckerdose</a:t>
            </a:r>
            <a:endParaRPr lang="pl-PL" dirty="0"/>
          </a:p>
        </p:txBody>
      </p:sp>
      <p:pic>
        <p:nvPicPr>
          <p:cNvPr id="27652" name="Picture 4" descr="Arzberg Zuckerdose.png"/>
          <p:cNvPicPr>
            <a:picLocks noChangeAspect="1" noChangeArrowheads="1"/>
          </p:cNvPicPr>
          <p:nvPr/>
        </p:nvPicPr>
        <p:blipFill>
          <a:blip r:embed="rId2"/>
          <a:srcRect/>
          <a:stretch>
            <a:fillRect/>
          </a:stretch>
        </p:blipFill>
        <p:spPr bwMode="auto">
          <a:xfrm>
            <a:off x="1857356" y="2143116"/>
            <a:ext cx="5357850" cy="35719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pl-PL" dirty="0" err="1" smtClean="0"/>
              <a:t>Eierbecher</a:t>
            </a:r>
            <a:r>
              <a:rPr lang="pl-PL" dirty="0" smtClean="0"/>
              <a:t>/</a:t>
            </a:r>
            <a:r>
              <a:rPr lang="pl-PL" dirty="0" err="1" smtClean="0"/>
              <a:t>die</a:t>
            </a:r>
            <a:r>
              <a:rPr lang="pl-PL" dirty="0" smtClean="0"/>
              <a:t> </a:t>
            </a:r>
            <a:r>
              <a:rPr lang="pl-PL" dirty="0" err="1" smtClean="0"/>
              <a:t>Eierbecher</a:t>
            </a:r>
            <a:endParaRPr lang="pl-PL" dirty="0"/>
          </a:p>
        </p:txBody>
      </p:sp>
      <p:pic>
        <p:nvPicPr>
          <p:cNvPr id="26626" name="Picture 2" descr="Ägg.jpg"/>
          <p:cNvPicPr>
            <a:picLocks noChangeAspect="1" noChangeArrowheads="1"/>
          </p:cNvPicPr>
          <p:nvPr/>
        </p:nvPicPr>
        <p:blipFill>
          <a:blip r:embed="rId2"/>
          <a:srcRect/>
          <a:stretch>
            <a:fillRect/>
          </a:stretch>
        </p:blipFill>
        <p:spPr bwMode="auto">
          <a:xfrm>
            <a:off x="2000232" y="1285860"/>
            <a:ext cx="4629150" cy="5048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de-DE" dirty="0" smtClean="0"/>
              <a:t>Schüssel</a:t>
            </a:r>
            <a:r>
              <a:rPr lang="pl-PL" dirty="0" smtClean="0"/>
              <a:t>/ </a:t>
            </a:r>
            <a:r>
              <a:rPr lang="pl-PL" dirty="0" err="1" smtClean="0"/>
              <a:t>die</a:t>
            </a:r>
            <a:r>
              <a:rPr lang="pl-PL" dirty="0" smtClean="0"/>
              <a:t> </a:t>
            </a:r>
            <a:r>
              <a:rPr lang="pl-PL" dirty="0" err="1" smtClean="0"/>
              <a:t>Sch</a:t>
            </a:r>
            <a:r>
              <a:rPr lang="de-DE" dirty="0" err="1" smtClean="0"/>
              <a:t>üssel</a:t>
            </a:r>
            <a:r>
              <a:rPr lang="pl-PL" dirty="0" smtClean="0"/>
              <a:t>n</a:t>
            </a:r>
            <a:endParaRPr lang="pl-PL" dirty="0"/>
          </a:p>
        </p:txBody>
      </p:sp>
      <p:pic>
        <p:nvPicPr>
          <p:cNvPr id="25602" name="Picture 2" descr="http://upload.wikimedia.org/wikipedia/commons/thumb/2/27/Mixing_Bowl.jpg/1024px-Mixing_Bowl.jpg"/>
          <p:cNvPicPr>
            <a:picLocks noChangeAspect="1" noChangeArrowheads="1"/>
          </p:cNvPicPr>
          <p:nvPr/>
        </p:nvPicPr>
        <p:blipFill>
          <a:blip r:embed="rId2"/>
          <a:srcRect/>
          <a:stretch>
            <a:fillRect/>
          </a:stretch>
        </p:blipFill>
        <p:spPr bwMode="auto">
          <a:xfrm>
            <a:off x="1714480" y="1500174"/>
            <a:ext cx="5810250" cy="50482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Schale</a:t>
            </a:r>
            <a:r>
              <a:rPr lang="pl-PL" dirty="0" smtClean="0"/>
              <a:t>/ </a:t>
            </a:r>
            <a:r>
              <a:rPr lang="pl-PL" dirty="0" err="1" smtClean="0"/>
              <a:t>die</a:t>
            </a:r>
            <a:r>
              <a:rPr lang="pl-PL" dirty="0" smtClean="0"/>
              <a:t> </a:t>
            </a:r>
            <a:r>
              <a:rPr lang="pl-PL" dirty="0" err="1" smtClean="0"/>
              <a:t>Schalen</a:t>
            </a:r>
            <a:endParaRPr lang="pl-PL" dirty="0"/>
          </a:p>
        </p:txBody>
      </p:sp>
      <p:pic>
        <p:nvPicPr>
          <p:cNvPr id="59394" name="Picture 2" descr="Kinesisk skål från 1800-talet - Hallwylska museet - 95520.tif"/>
          <p:cNvPicPr>
            <a:picLocks noChangeAspect="1" noChangeArrowheads="1"/>
          </p:cNvPicPr>
          <p:nvPr/>
        </p:nvPicPr>
        <p:blipFill>
          <a:blip r:embed="rId2"/>
          <a:srcRect/>
          <a:stretch>
            <a:fillRect/>
          </a:stretch>
        </p:blipFill>
        <p:spPr bwMode="auto">
          <a:xfrm>
            <a:off x="928662" y="1214422"/>
            <a:ext cx="7572375" cy="50482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Butterdose</a:t>
            </a:r>
            <a:endParaRPr lang="pl-PL" dirty="0"/>
          </a:p>
        </p:txBody>
      </p:sp>
      <p:pic>
        <p:nvPicPr>
          <p:cNvPr id="58370" name="Picture 2" descr="http://upload.wikimedia.org/wikipedia/commons/0/07/Butterdose2.jpg"/>
          <p:cNvPicPr>
            <a:picLocks noChangeAspect="1" noChangeArrowheads="1"/>
          </p:cNvPicPr>
          <p:nvPr/>
        </p:nvPicPr>
        <p:blipFill>
          <a:blip r:embed="rId2"/>
          <a:srcRect/>
          <a:stretch>
            <a:fillRect/>
          </a:stretch>
        </p:blipFill>
        <p:spPr bwMode="auto">
          <a:xfrm>
            <a:off x="857224" y="1357298"/>
            <a:ext cx="7258050" cy="50482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d</a:t>
            </a:r>
            <a:r>
              <a:rPr lang="pl-PL" b="1" dirty="0" err="1" smtClean="0"/>
              <a:t>as</a:t>
            </a:r>
            <a:r>
              <a:rPr lang="pl-PL" b="1" dirty="0" smtClean="0"/>
              <a:t> </a:t>
            </a:r>
            <a:r>
              <a:rPr lang="de-DE" b="1" dirty="0" smtClean="0"/>
              <a:t>Essgeschirr</a:t>
            </a:r>
            <a:endParaRPr lang="pl-PL" dirty="0"/>
          </a:p>
        </p:txBody>
      </p:sp>
      <p:sp>
        <p:nvSpPr>
          <p:cNvPr id="3" name="Prostokąt 2"/>
          <p:cNvSpPr/>
          <p:nvPr/>
        </p:nvSpPr>
        <p:spPr>
          <a:xfrm>
            <a:off x="1071538" y="2136339"/>
            <a:ext cx="7215238" cy="3108543"/>
          </a:xfrm>
          <a:prstGeom prst="rect">
            <a:avLst/>
          </a:prstGeom>
        </p:spPr>
        <p:txBody>
          <a:bodyPr wrap="square">
            <a:spAutoFit/>
          </a:bodyPr>
          <a:lstStyle/>
          <a:p>
            <a:r>
              <a:rPr lang="de-DE" sz="2800" b="1" dirty="0" smtClean="0"/>
              <a:t>Essgeschirr</a:t>
            </a:r>
            <a:r>
              <a:rPr lang="de-DE" sz="2800" dirty="0" smtClean="0"/>
              <a:t> ist die Sammelbezeichnung für Gebrauchsgegenstände, die bei der Einnahme von Mahlzeiten verwendet werden, vor allem </a:t>
            </a:r>
            <a:r>
              <a:rPr lang="de-DE" sz="2800" u="sng" dirty="0" smtClean="0">
                <a:hlinkClick r:id="rId2" tooltip="Teller"/>
              </a:rPr>
              <a:t>Teller</a:t>
            </a:r>
            <a:r>
              <a:rPr lang="de-DE" sz="2800" dirty="0" smtClean="0"/>
              <a:t>, </a:t>
            </a:r>
            <a:r>
              <a:rPr lang="de-DE" sz="2800" dirty="0" smtClean="0">
                <a:hlinkClick r:id="rId3" tooltip="Tasse"/>
              </a:rPr>
              <a:t>Tassen</a:t>
            </a:r>
            <a:r>
              <a:rPr lang="de-DE" sz="2800" dirty="0" smtClean="0"/>
              <a:t>, </a:t>
            </a:r>
            <a:r>
              <a:rPr lang="de-DE" sz="2800" dirty="0" smtClean="0">
                <a:hlinkClick r:id="rId4" tooltip="Trinkglas"/>
              </a:rPr>
              <a:t>Trinkgläser</a:t>
            </a:r>
            <a:r>
              <a:rPr lang="de-DE" sz="2800" dirty="0" smtClean="0"/>
              <a:t> und </a:t>
            </a:r>
            <a:r>
              <a:rPr lang="de-DE" sz="2800" dirty="0" smtClean="0">
                <a:hlinkClick r:id="rId5" tooltip="Schüssel"/>
              </a:rPr>
              <a:t>Schüsseln</a:t>
            </a:r>
            <a:r>
              <a:rPr lang="de-DE" sz="2800" dirty="0" smtClean="0"/>
              <a:t>. Essgeschirr kann aus verschiedenen Materialien gefertigt sein, heute sind vor allem </a:t>
            </a:r>
            <a:r>
              <a:rPr lang="de-DE" sz="2800" dirty="0" smtClean="0">
                <a:hlinkClick r:id="rId6" tooltip="Porzellan"/>
              </a:rPr>
              <a:t>Porzellan</a:t>
            </a:r>
            <a:r>
              <a:rPr lang="de-DE" sz="2800" dirty="0" smtClean="0"/>
              <a:t>, </a:t>
            </a:r>
            <a:r>
              <a:rPr lang="de-DE" sz="2800" dirty="0" smtClean="0">
                <a:hlinkClick r:id="rId7" tooltip="Steingut"/>
              </a:rPr>
              <a:t>Steingut</a:t>
            </a:r>
            <a:r>
              <a:rPr lang="de-DE" sz="2800" dirty="0" smtClean="0"/>
              <a:t>, </a:t>
            </a:r>
            <a:r>
              <a:rPr lang="de-DE" sz="2800" dirty="0" smtClean="0">
                <a:hlinkClick r:id="rId8" tooltip="Kunststoff"/>
              </a:rPr>
              <a:t>Kunststoff</a:t>
            </a:r>
            <a:r>
              <a:rPr lang="de-DE" sz="2800" dirty="0" smtClean="0"/>
              <a:t> und </a:t>
            </a:r>
            <a:r>
              <a:rPr lang="de-DE" sz="2800" dirty="0" smtClean="0">
                <a:hlinkClick r:id="rId9" tooltip="Glas"/>
              </a:rPr>
              <a:t>Glas</a:t>
            </a:r>
            <a:r>
              <a:rPr lang="de-DE" sz="2800" dirty="0" smtClean="0"/>
              <a:t> üblich.</a:t>
            </a:r>
            <a:endParaRPr lang="pl-PL"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Servierplatte</a:t>
            </a:r>
            <a:endParaRPr lang="pl-PL" dirty="0"/>
          </a:p>
        </p:txBody>
      </p:sp>
      <p:pic>
        <p:nvPicPr>
          <p:cNvPr id="57346" name="Picture 2" descr="http://i.ebayimg.com/00/s/NzY4WDEwMjQ=/z/oBoAAOSwBLlVSeJE/$_72.JPG"/>
          <p:cNvPicPr>
            <a:picLocks noChangeAspect="1" noChangeArrowheads="1"/>
          </p:cNvPicPr>
          <p:nvPr/>
        </p:nvPicPr>
        <p:blipFill>
          <a:blip r:embed="rId2"/>
          <a:srcRect/>
          <a:stretch>
            <a:fillRect/>
          </a:stretch>
        </p:blipFill>
        <p:spPr bwMode="auto">
          <a:xfrm>
            <a:off x="2143108" y="2000240"/>
            <a:ext cx="4762500" cy="3571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Tablett</a:t>
            </a:r>
            <a:r>
              <a:rPr lang="pl-PL" dirty="0" smtClean="0"/>
              <a:t>/</a:t>
            </a:r>
            <a:r>
              <a:rPr lang="pl-PL" dirty="0" err="1" smtClean="0"/>
              <a:t>die</a:t>
            </a:r>
            <a:r>
              <a:rPr lang="pl-PL" dirty="0" smtClean="0"/>
              <a:t> </a:t>
            </a:r>
            <a:r>
              <a:rPr lang="pl-PL" dirty="0" err="1" smtClean="0"/>
              <a:t>Tabletts</a:t>
            </a:r>
            <a:endParaRPr lang="pl-PL" dirty="0"/>
          </a:p>
        </p:txBody>
      </p:sp>
      <p:pic>
        <p:nvPicPr>
          <p:cNvPr id="84994" name="Picture 2" descr="Tablett antirutsch in weiß"/>
          <p:cNvPicPr>
            <a:picLocks noChangeAspect="1" noChangeArrowheads="1"/>
          </p:cNvPicPr>
          <p:nvPr/>
        </p:nvPicPr>
        <p:blipFill>
          <a:blip r:embed="rId2"/>
          <a:srcRect/>
          <a:stretch>
            <a:fillRect/>
          </a:stretch>
        </p:blipFill>
        <p:spPr bwMode="auto">
          <a:xfrm>
            <a:off x="500034" y="1285860"/>
            <a:ext cx="8262966" cy="51911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Sauciere</a:t>
            </a:r>
            <a:r>
              <a:rPr lang="pl-PL" dirty="0" smtClean="0"/>
              <a:t>/ </a:t>
            </a:r>
            <a:r>
              <a:rPr lang="pl-PL" dirty="0" err="1" smtClean="0"/>
              <a:t>die</a:t>
            </a:r>
            <a:r>
              <a:rPr lang="pl-PL" dirty="0" smtClean="0"/>
              <a:t> </a:t>
            </a:r>
            <a:r>
              <a:rPr lang="de-DE" dirty="0" smtClean="0"/>
              <a:t>Saucenschüssel</a:t>
            </a:r>
            <a:endParaRPr lang="pl-PL" dirty="0"/>
          </a:p>
        </p:txBody>
      </p:sp>
      <p:pic>
        <p:nvPicPr>
          <p:cNvPr id="56322" name="Picture 2" descr="http://upload.wikimedia.org/wikipedia/commons/thumb/9/91/Sauce_boat.jpg/1920px-Sauce_boat.jpg"/>
          <p:cNvPicPr>
            <a:picLocks noChangeAspect="1" noChangeArrowheads="1"/>
          </p:cNvPicPr>
          <p:nvPr/>
        </p:nvPicPr>
        <p:blipFill>
          <a:blip r:embed="rId2"/>
          <a:srcRect/>
          <a:stretch>
            <a:fillRect/>
          </a:stretch>
        </p:blipFill>
        <p:spPr bwMode="auto">
          <a:xfrm>
            <a:off x="500034" y="1809750"/>
            <a:ext cx="7934325" cy="5048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dirty="0" err="1" smtClean="0"/>
              <a:t>Das</a:t>
            </a:r>
            <a:r>
              <a:rPr lang="pl-PL" sz="3600" dirty="0" smtClean="0"/>
              <a:t> </a:t>
            </a:r>
            <a:r>
              <a:rPr lang="pl-PL" sz="3600" dirty="0" err="1" smtClean="0"/>
              <a:t>Trinkglas</a:t>
            </a:r>
            <a:r>
              <a:rPr lang="pl-PL" sz="3600" dirty="0" smtClean="0"/>
              <a:t> </a:t>
            </a:r>
            <a:r>
              <a:rPr lang="pl-PL" sz="3600" dirty="0" err="1" smtClean="0"/>
              <a:t>ist</a:t>
            </a:r>
            <a:r>
              <a:rPr lang="pl-PL" sz="3600" dirty="0" smtClean="0"/>
              <a:t> </a:t>
            </a:r>
            <a:r>
              <a:rPr lang="pl-PL" sz="3600" dirty="0" err="1" smtClean="0"/>
              <a:t>ein</a:t>
            </a:r>
            <a:r>
              <a:rPr lang="pl-PL" sz="3600" dirty="0" smtClean="0"/>
              <a:t> </a:t>
            </a:r>
            <a:r>
              <a:rPr lang="pl-PL" sz="3600" dirty="0" err="1" smtClean="0"/>
              <a:t>Trinkgef</a:t>
            </a:r>
            <a:r>
              <a:rPr lang="de-DE" sz="3600" dirty="0" err="1" smtClean="0"/>
              <a:t>äß</a:t>
            </a:r>
            <a:r>
              <a:rPr lang="de-DE" sz="3600" dirty="0" smtClean="0"/>
              <a:t> </a:t>
            </a:r>
            <a:r>
              <a:rPr lang="pl-PL" sz="3600" dirty="0" err="1" smtClean="0"/>
              <a:t>aus</a:t>
            </a:r>
            <a:r>
              <a:rPr lang="pl-PL" sz="3600" dirty="0" smtClean="0"/>
              <a:t> </a:t>
            </a:r>
            <a:r>
              <a:rPr lang="pl-PL" sz="3600" dirty="0" err="1" smtClean="0"/>
              <a:t>Glas</a:t>
            </a:r>
            <a:r>
              <a:rPr lang="pl-PL" sz="3600" dirty="0" smtClean="0"/>
              <a:t>, </a:t>
            </a:r>
            <a:r>
              <a:rPr lang="pl-PL" sz="3600" dirty="0" err="1" smtClean="0"/>
              <a:t>in</a:t>
            </a:r>
            <a:r>
              <a:rPr lang="pl-PL" sz="3600" dirty="0" smtClean="0"/>
              <a:t> </a:t>
            </a:r>
            <a:r>
              <a:rPr lang="pl-PL" sz="3600" dirty="0" err="1" smtClean="0"/>
              <a:t>das</a:t>
            </a:r>
            <a:r>
              <a:rPr lang="pl-PL" sz="3600" dirty="0" smtClean="0"/>
              <a:t> Gert</a:t>
            </a:r>
            <a:r>
              <a:rPr lang="de-DE" sz="3600" dirty="0" smtClean="0"/>
              <a:t>ä</a:t>
            </a:r>
            <a:r>
              <a:rPr lang="pl-PL" sz="3600" dirty="0" err="1" smtClean="0"/>
              <a:t>nke</a:t>
            </a:r>
            <a:r>
              <a:rPr lang="pl-PL" sz="3600" dirty="0" smtClean="0"/>
              <a:t> </a:t>
            </a:r>
            <a:r>
              <a:rPr lang="de-DE" sz="3600" dirty="0" smtClean="0"/>
              <a:t>eingefüllt werden und aus denen Menschen unmittelbar trinken.</a:t>
            </a:r>
            <a:endParaRPr lang="pl-PL" sz="3600" dirty="0"/>
          </a:p>
        </p:txBody>
      </p:sp>
      <p:pic>
        <p:nvPicPr>
          <p:cNvPr id="55302" name="Picture 6" descr="Glassware collection isolated of picture big size. : Stock-Foto"/>
          <p:cNvPicPr>
            <a:picLocks noChangeAspect="1" noChangeArrowheads="1"/>
          </p:cNvPicPr>
          <p:nvPr/>
        </p:nvPicPr>
        <p:blipFill>
          <a:blip r:embed="rId2"/>
          <a:srcRect/>
          <a:stretch>
            <a:fillRect/>
          </a:stretch>
        </p:blipFill>
        <p:spPr bwMode="auto">
          <a:xfrm>
            <a:off x="2428860" y="2214554"/>
            <a:ext cx="4152900" cy="37528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Bierglas</a:t>
            </a:r>
            <a:endParaRPr lang="pl-PL" dirty="0"/>
          </a:p>
        </p:txBody>
      </p:sp>
      <p:pic>
        <p:nvPicPr>
          <p:cNvPr id="54274" name="Picture 2" descr="http://upload.wikimedia.org/wikipedia/commons/thumb/6/6e/Beer_mug_transparent.png/1024px-Beer_mug_transparent.png"/>
          <p:cNvPicPr>
            <a:picLocks noChangeAspect="1" noChangeArrowheads="1"/>
          </p:cNvPicPr>
          <p:nvPr/>
        </p:nvPicPr>
        <p:blipFill>
          <a:blip r:embed="rId2"/>
          <a:srcRect/>
          <a:stretch>
            <a:fillRect/>
          </a:stretch>
        </p:blipFill>
        <p:spPr bwMode="auto">
          <a:xfrm>
            <a:off x="2214546" y="1428736"/>
            <a:ext cx="5048250" cy="50482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Weinglas</a:t>
            </a:r>
            <a:r>
              <a:rPr lang="pl-PL" dirty="0" smtClean="0"/>
              <a:t>/</a:t>
            </a:r>
            <a:r>
              <a:rPr lang="pl-PL" dirty="0" err="1" smtClean="0"/>
              <a:t>die</a:t>
            </a:r>
            <a:r>
              <a:rPr lang="pl-PL" dirty="0" smtClean="0"/>
              <a:t> </a:t>
            </a:r>
            <a:r>
              <a:rPr lang="pl-PL" dirty="0" err="1" smtClean="0"/>
              <a:t>Weingl</a:t>
            </a:r>
            <a:r>
              <a:rPr lang="de-DE" dirty="0" smtClean="0"/>
              <a:t>ä</a:t>
            </a:r>
            <a:r>
              <a:rPr lang="pl-PL" dirty="0" smtClean="0"/>
              <a:t>ser</a:t>
            </a:r>
            <a:endParaRPr lang="pl-PL" dirty="0"/>
          </a:p>
        </p:txBody>
      </p:sp>
      <p:pic>
        <p:nvPicPr>
          <p:cNvPr id="53250" name="Picture 2" descr="High contrast wine glasses.jpeg"/>
          <p:cNvPicPr>
            <a:picLocks noChangeAspect="1" noChangeArrowheads="1"/>
          </p:cNvPicPr>
          <p:nvPr/>
        </p:nvPicPr>
        <p:blipFill>
          <a:blip r:embed="rId2"/>
          <a:srcRect/>
          <a:stretch>
            <a:fillRect/>
          </a:stretch>
        </p:blipFill>
        <p:spPr bwMode="auto">
          <a:xfrm>
            <a:off x="1785918" y="1571612"/>
            <a:ext cx="5219700" cy="50482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de-DE" dirty="0" smtClean="0"/>
              <a:t>Weißweinglas</a:t>
            </a:r>
            <a:endParaRPr lang="pl-PL" dirty="0"/>
          </a:p>
        </p:txBody>
      </p:sp>
      <p:pic>
        <p:nvPicPr>
          <p:cNvPr id="52226" name="Picture 2" descr="White Wine Glas.jpg"/>
          <p:cNvPicPr>
            <a:picLocks noChangeAspect="1" noChangeArrowheads="1"/>
          </p:cNvPicPr>
          <p:nvPr/>
        </p:nvPicPr>
        <p:blipFill>
          <a:blip r:embed="rId2"/>
          <a:srcRect/>
          <a:stretch>
            <a:fillRect/>
          </a:stretch>
        </p:blipFill>
        <p:spPr bwMode="auto">
          <a:xfrm>
            <a:off x="2928926" y="1285860"/>
            <a:ext cx="2524125" cy="50482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de-DE" dirty="0" smtClean="0"/>
              <a:t>Rotweinglas</a:t>
            </a:r>
            <a:endParaRPr lang="pl-PL" dirty="0"/>
          </a:p>
        </p:txBody>
      </p:sp>
      <p:pic>
        <p:nvPicPr>
          <p:cNvPr id="51202" name="Picture 2" descr="Red Wine Glass.jpg"/>
          <p:cNvPicPr>
            <a:picLocks noChangeAspect="1" noChangeArrowheads="1"/>
          </p:cNvPicPr>
          <p:nvPr/>
        </p:nvPicPr>
        <p:blipFill>
          <a:blip r:embed="rId2"/>
          <a:srcRect/>
          <a:stretch>
            <a:fillRect/>
          </a:stretch>
        </p:blipFill>
        <p:spPr bwMode="auto">
          <a:xfrm>
            <a:off x="2928926" y="1428736"/>
            <a:ext cx="2695575" cy="50577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Karaffe</a:t>
            </a:r>
            <a:endParaRPr lang="pl-PL" dirty="0"/>
          </a:p>
        </p:txBody>
      </p:sp>
      <p:pic>
        <p:nvPicPr>
          <p:cNvPr id="82946" name="Picture 2" descr="Wein Glas und Karaffe mit Wein Apfelwein, der auf cask Stockfoto - 39517999"/>
          <p:cNvPicPr>
            <a:picLocks noChangeAspect="1" noChangeArrowheads="1"/>
          </p:cNvPicPr>
          <p:nvPr/>
        </p:nvPicPr>
        <p:blipFill>
          <a:blip r:embed="rId2"/>
          <a:srcRect/>
          <a:stretch>
            <a:fillRect/>
          </a:stretch>
        </p:blipFill>
        <p:spPr bwMode="auto">
          <a:xfrm>
            <a:off x="1357290" y="1785926"/>
            <a:ext cx="6929486" cy="407196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de-DE" dirty="0" smtClean="0"/>
              <a:t>Sektglas</a:t>
            </a:r>
            <a:endParaRPr lang="pl-PL" dirty="0"/>
          </a:p>
        </p:txBody>
      </p:sp>
      <p:pic>
        <p:nvPicPr>
          <p:cNvPr id="50178" name="Picture 2" descr="http://upload.wikimedia.org/wikipedia/commons/thumb/a/a6/Champagne_flute_and_bottle.jpg/640px-Champagne_flute_and_bottle.jpg"/>
          <p:cNvPicPr>
            <a:picLocks noChangeAspect="1" noChangeArrowheads="1"/>
          </p:cNvPicPr>
          <p:nvPr/>
        </p:nvPicPr>
        <p:blipFill>
          <a:blip r:embed="rId2"/>
          <a:srcRect/>
          <a:stretch>
            <a:fillRect/>
          </a:stretch>
        </p:blipFill>
        <p:spPr bwMode="auto">
          <a:xfrm>
            <a:off x="214282" y="1357298"/>
            <a:ext cx="3562350" cy="5048250"/>
          </a:xfrm>
          <a:prstGeom prst="rect">
            <a:avLst/>
          </a:prstGeom>
          <a:noFill/>
        </p:spPr>
      </p:pic>
      <p:pic>
        <p:nvPicPr>
          <p:cNvPr id="50180" name="Picture 4" descr="http://upload.wikimedia.org/wikipedia/commons/thumb/3/39/Champagne.jpg/640px-Champagne.jpg"/>
          <p:cNvPicPr>
            <a:picLocks noChangeAspect="1" noChangeArrowheads="1"/>
          </p:cNvPicPr>
          <p:nvPr/>
        </p:nvPicPr>
        <p:blipFill>
          <a:blip r:embed="rId3"/>
          <a:srcRect/>
          <a:stretch>
            <a:fillRect/>
          </a:stretch>
        </p:blipFill>
        <p:spPr bwMode="auto">
          <a:xfrm>
            <a:off x="4714876" y="1285860"/>
            <a:ext cx="3790950" cy="50577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357166"/>
            <a:ext cx="8229600" cy="1143000"/>
          </a:xfrm>
        </p:spPr>
        <p:txBody>
          <a:bodyPr>
            <a:normAutofit fontScale="90000"/>
          </a:bodyPr>
          <a:lstStyle/>
          <a:p>
            <a:r>
              <a:rPr lang="de-DE" sz="3600" dirty="0" smtClean="0"/>
              <a:t>Gedeckter Esstisch für fünf Personen</a:t>
            </a:r>
            <a:r>
              <a:rPr lang="pl-PL" sz="3600" dirty="0" smtClean="0"/>
              <a:t> </a:t>
            </a:r>
            <a:r>
              <a:rPr lang="pl-PL" sz="3600" dirty="0" err="1" smtClean="0"/>
              <a:t>um</a:t>
            </a:r>
            <a:r>
              <a:rPr lang="pl-PL" sz="3600" dirty="0" smtClean="0"/>
              <a:t> 1900</a:t>
            </a:r>
            <a:endParaRPr lang="pl-PL" sz="3600" dirty="0"/>
          </a:p>
        </p:txBody>
      </p:sp>
      <p:pic>
        <p:nvPicPr>
          <p:cNvPr id="3" name="Picture 2" descr="http://upload.wikimedia.org/wikipedia/commons/thumb/7/72/WLANL_-_eldovani_-_Stijlkamers_van_het_Eysingahuis_08.jpg/1280px-WLANL_-_eldovani_-_Stijlkamers_van_het_Eysingahuis_08.jpg"/>
          <p:cNvPicPr>
            <a:picLocks noChangeAspect="1" noChangeArrowheads="1"/>
          </p:cNvPicPr>
          <p:nvPr/>
        </p:nvPicPr>
        <p:blipFill>
          <a:blip r:embed="rId2"/>
          <a:srcRect/>
          <a:stretch>
            <a:fillRect/>
          </a:stretch>
        </p:blipFill>
        <p:spPr bwMode="auto">
          <a:xfrm>
            <a:off x="1071538" y="1428736"/>
            <a:ext cx="7572375" cy="5048250"/>
          </a:xfrm>
          <a:prstGeom prst="rect">
            <a:avLst/>
          </a:prstGeom>
          <a:noFill/>
        </p:spPr>
      </p:pic>
      <p:sp>
        <p:nvSpPr>
          <p:cNvPr id="4" name="Tytuł 1"/>
          <p:cNvSpPr txBox="1">
            <a:spLocks/>
          </p:cNvSpPr>
          <p:nvPr/>
        </p:nvSpPr>
        <p:spPr>
          <a:xfrm>
            <a:off x="366682" y="509566"/>
            <a:ext cx="8229600" cy="1143000"/>
          </a:xfrm>
          <a:prstGeom prst="rect">
            <a:avLst/>
          </a:prstGeom>
        </p:spPr>
        <p:txBody>
          <a:bodyPr vert="horz" lIns="91440" tIns="45720" rIns="91440" bIns="45720" rtlCol="0" anchor="ctr">
            <a:normAutofit fontScale="97500"/>
          </a:bodyPr>
          <a:lstStyle/>
          <a:p>
            <a:pPr lvl="0" algn="ctr">
              <a:spcBef>
                <a:spcPct val="0"/>
              </a:spcBef>
            </a:pPr>
            <a:endParaRPr kumimoji="0" lang="pl-PL"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a:t>W</a:t>
            </a:r>
            <a:r>
              <a:rPr lang="pl-PL" dirty="0" err="1" smtClean="0"/>
              <a:t>asserglas</a:t>
            </a:r>
            <a:endParaRPr lang="pl-PL" dirty="0"/>
          </a:p>
        </p:txBody>
      </p:sp>
      <p:pic>
        <p:nvPicPr>
          <p:cNvPr id="3" name="Picture 2" descr="http://upload.wikimedia.org/wikipedia/commons/thumb/8/88/Trinkglas%2C_Tumbler-Form.jpg/640px-Trinkglas%2C_Tumbler-Form.jpg"/>
          <p:cNvPicPr>
            <a:picLocks noChangeAspect="1" noChangeArrowheads="1"/>
          </p:cNvPicPr>
          <p:nvPr/>
        </p:nvPicPr>
        <p:blipFill>
          <a:blip r:embed="rId2"/>
          <a:srcRect/>
          <a:stretch>
            <a:fillRect/>
          </a:stretch>
        </p:blipFill>
        <p:spPr bwMode="auto">
          <a:xfrm>
            <a:off x="2571736" y="1571612"/>
            <a:ext cx="3790950" cy="507209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Cocktailglas</a:t>
            </a:r>
            <a:endParaRPr lang="pl-PL" dirty="0"/>
          </a:p>
        </p:txBody>
      </p:sp>
      <p:pic>
        <p:nvPicPr>
          <p:cNvPr id="48134" name="Picture 6" descr="http://upload.wikimedia.org/wikipedia/commons/e/e0/Cocktail1.jpg"/>
          <p:cNvPicPr>
            <a:picLocks noChangeAspect="1" noChangeArrowheads="1"/>
          </p:cNvPicPr>
          <p:nvPr/>
        </p:nvPicPr>
        <p:blipFill>
          <a:blip r:embed="rId2"/>
          <a:srcRect/>
          <a:stretch>
            <a:fillRect/>
          </a:stretch>
        </p:blipFill>
        <p:spPr bwMode="auto">
          <a:xfrm>
            <a:off x="2714612" y="1285860"/>
            <a:ext cx="3362325" cy="50482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Schnapsglas</a:t>
            </a:r>
            <a:endParaRPr lang="pl-PL" dirty="0"/>
          </a:p>
        </p:txBody>
      </p:sp>
      <p:pic>
        <p:nvPicPr>
          <p:cNvPr id="3" name="Picture 2" descr="http://upload.wikimedia.org/wikipedia/commons/thumb/8/8a/Shot_Glass_%28Marked%29.svg/223px-Shot_Glass_%28Marked%29.svg.png"/>
          <p:cNvPicPr>
            <a:picLocks noChangeAspect="1" noChangeArrowheads="1"/>
          </p:cNvPicPr>
          <p:nvPr/>
        </p:nvPicPr>
        <p:blipFill>
          <a:blip r:embed="rId2"/>
          <a:srcRect/>
          <a:stretch>
            <a:fillRect/>
          </a:stretch>
        </p:blipFill>
        <p:spPr bwMode="auto">
          <a:xfrm>
            <a:off x="3357554" y="2500306"/>
            <a:ext cx="2124075" cy="3200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d</a:t>
            </a:r>
            <a:r>
              <a:rPr lang="pl-PL" dirty="0" err="1" smtClean="0"/>
              <a:t>as</a:t>
            </a:r>
            <a:r>
              <a:rPr lang="pl-PL" dirty="0" smtClean="0"/>
              <a:t> </a:t>
            </a:r>
            <a:r>
              <a:rPr lang="de-DE" dirty="0" smtClean="0"/>
              <a:t>Essbesteck</a:t>
            </a:r>
            <a:r>
              <a:rPr lang="pl-PL" dirty="0" smtClean="0"/>
              <a:t> – </a:t>
            </a:r>
            <a:r>
              <a:rPr lang="pl-PL" sz="3600" dirty="0" err="1" smtClean="0"/>
              <a:t>die</a:t>
            </a:r>
            <a:r>
              <a:rPr lang="pl-PL" sz="3600" dirty="0" smtClean="0"/>
              <a:t> </a:t>
            </a:r>
            <a:r>
              <a:rPr lang="de-DE" sz="3600" dirty="0" smtClean="0"/>
              <a:t>Stäbchen, </a:t>
            </a:r>
            <a:r>
              <a:rPr lang="pl-PL" sz="3600" dirty="0" smtClean="0"/>
              <a:t>der </a:t>
            </a:r>
            <a:r>
              <a:rPr lang="de-DE" sz="3600" dirty="0" smtClean="0"/>
              <a:t>Porzellanlöffel,</a:t>
            </a:r>
            <a:r>
              <a:rPr lang="pl-PL" sz="3600" dirty="0" smtClean="0"/>
              <a:t> der</a:t>
            </a:r>
            <a:r>
              <a:rPr lang="de-DE" sz="3600" dirty="0" smtClean="0"/>
              <a:t> Teelöffel, </a:t>
            </a:r>
            <a:r>
              <a:rPr lang="pl-PL" sz="3600" dirty="0" smtClean="0"/>
              <a:t>der </a:t>
            </a:r>
            <a:r>
              <a:rPr lang="de-DE" sz="3600" dirty="0" smtClean="0"/>
              <a:t>Esslöffel, </a:t>
            </a:r>
            <a:r>
              <a:rPr lang="pl-PL" sz="3600" dirty="0" err="1" smtClean="0"/>
              <a:t>die</a:t>
            </a:r>
            <a:r>
              <a:rPr lang="pl-PL" sz="3600" dirty="0" smtClean="0"/>
              <a:t> </a:t>
            </a:r>
            <a:r>
              <a:rPr lang="de-DE" sz="3600" dirty="0" smtClean="0"/>
              <a:t>Gabel, </a:t>
            </a:r>
            <a:r>
              <a:rPr lang="pl-PL" sz="3600" dirty="0" err="1" smtClean="0"/>
              <a:t>das</a:t>
            </a:r>
            <a:r>
              <a:rPr lang="pl-PL" sz="3600" dirty="0" smtClean="0"/>
              <a:t> </a:t>
            </a:r>
            <a:r>
              <a:rPr lang="de-DE" sz="3600" dirty="0" smtClean="0"/>
              <a:t>Messer, </a:t>
            </a:r>
            <a:r>
              <a:rPr lang="pl-PL" sz="3600" dirty="0" err="1" smtClean="0"/>
              <a:t>das</a:t>
            </a:r>
            <a:r>
              <a:rPr lang="pl-PL" sz="3600" dirty="0" smtClean="0"/>
              <a:t> </a:t>
            </a:r>
            <a:r>
              <a:rPr lang="de-DE" sz="3600" dirty="0" smtClean="0"/>
              <a:t>Fischmesser</a:t>
            </a:r>
            <a:endParaRPr lang="pl-PL" sz="3600" dirty="0"/>
          </a:p>
        </p:txBody>
      </p:sp>
      <p:pic>
        <p:nvPicPr>
          <p:cNvPr id="46082" name="Picture 2" descr="http://upload.wikimedia.org/wikipedia/commons/7/70/Cutlery.jpg"/>
          <p:cNvPicPr>
            <a:picLocks noChangeAspect="1" noChangeArrowheads="1"/>
          </p:cNvPicPr>
          <p:nvPr/>
        </p:nvPicPr>
        <p:blipFill>
          <a:blip r:embed="rId2"/>
          <a:srcRect/>
          <a:stretch>
            <a:fillRect/>
          </a:stretch>
        </p:blipFill>
        <p:spPr bwMode="auto">
          <a:xfrm>
            <a:off x="1571604" y="1785926"/>
            <a:ext cx="5695950" cy="490537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de-DE" dirty="0" smtClean="0"/>
              <a:t>Ein Gedeck einer großbürgerlichen Tafel (Deutschland, nach 1888)</a:t>
            </a:r>
            <a:endParaRPr lang="pl-PL" dirty="0"/>
          </a:p>
        </p:txBody>
      </p:sp>
      <p:pic>
        <p:nvPicPr>
          <p:cNvPr id="45060" name="Picture 4" descr="http://upload.wikimedia.org/wikipedia/commons/thumb/7/7e/Silbertafel_Reiss_3_rem.jpg/1280px-Silbertafel_Reiss_3_rem.jpg"/>
          <p:cNvPicPr>
            <a:picLocks noChangeAspect="1" noChangeArrowheads="1"/>
          </p:cNvPicPr>
          <p:nvPr/>
        </p:nvPicPr>
        <p:blipFill>
          <a:blip r:embed="rId2"/>
          <a:srcRect/>
          <a:stretch>
            <a:fillRect/>
          </a:stretch>
        </p:blipFill>
        <p:spPr bwMode="auto">
          <a:xfrm>
            <a:off x="1285852" y="1643050"/>
            <a:ext cx="6734175" cy="50482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de-DE" dirty="0" smtClean="0"/>
              <a:t>Essbesteck, </a:t>
            </a:r>
            <a:r>
              <a:rPr lang="pl-PL" dirty="0" err="1" smtClean="0"/>
              <a:t>das</a:t>
            </a:r>
            <a:r>
              <a:rPr lang="pl-PL" dirty="0" smtClean="0"/>
              <a:t> </a:t>
            </a:r>
            <a:r>
              <a:rPr lang="de-DE" dirty="0" smtClean="0"/>
              <a:t>Tafelbesteck</a:t>
            </a:r>
            <a:endParaRPr lang="pl-PL" dirty="0"/>
          </a:p>
        </p:txBody>
      </p:sp>
      <p:sp>
        <p:nvSpPr>
          <p:cNvPr id="3" name="Prostokąt 2"/>
          <p:cNvSpPr/>
          <p:nvPr/>
        </p:nvSpPr>
        <p:spPr>
          <a:xfrm>
            <a:off x="857224" y="1785926"/>
            <a:ext cx="7786742" cy="3046988"/>
          </a:xfrm>
          <a:prstGeom prst="rect">
            <a:avLst/>
          </a:prstGeom>
        </p:spPr>
        <p:txBody>
          <a:bodyPr wrap="square">
            <a:spAutoFit/>
          </a:bodyPr>
          <a:lstStyle/>
          <a:p>
            <a:r>
              <a:rPr lang="de-DE" sz="3200" dirty="0" smtClean="0"/>
              <a:t>Mit </a:t>
            </a:r>
            <a:r>
              <a:rPr lang="de-DE" sz="3200" b="1" dirty="0" smtClean="0"/>
              <a:t>Essbesteck</a:t>
            </a:r>
            <a:r>
              <a:rPr lang="de-DE" sz="3200" dirty="0" smtClean="0"/>
              <a:t>, </a:t>
            </a:r>
            <a:r>
              <a:rPr lang="de-DE" sz="3200" b="1" dirty="0" smtClean="0"/>
              <a:t>Tafelbesteck</a:t>
            </a:r>
            <a:r>
              <a:rPr lang="de-DE" sz="3200" dirty="0" smtClean="0"/>
              <a:t> oder kurz Besteck werden </a:t>
            </a:r>
            <a:r>
              <a:rPr lang="pl-PL" sz="3200" dirty="0" err="1" smtClean="0"/>
              <a:t>Werkzeuge</a:t>
            </a:r>
            <a:r>
              <a:rPr lang="pl-PL" sz="3200" dirty="0" smtClean="0"/>
              <a:t> </a:t>
            </a:r>
            <a:r>
              <a:rPr lang="de-DE" sz="3200" dirty="0" smtClean="0"/>
              <a:t>bezeichnet, die zur </a:t>
            </a:r>
            <a:r>
              <a:rPr lang="pl-PL" sz="3200" dirty="0" err="1" smtClean="0"/>
              <a:t>Nahrungsaufnahme</a:t>
            </a:r>
            <a:r>
              <a:rPr lang="pl-PL" sz="3200" dirty="0" smtClean="0"/>
              <a:t> </a:t>
            </a:r>
            <a:r>
              <a:rPr lang="de-DE" sz="3200" dirty="0" smtClean="0"/>
              <a:t>verwendet werden. Das heute im </a:t>
            </a:r>
            <a:r>
              <a:rPr lang="pl-PL" sz="3200" dirty="0" smtClean="0"/>
              <a:t>europ</a:t>
            </a:r>
            <a:r>
              <a:rPr lang="de-DE" sz="3200" dirty="0" smtClean="0"/>
              <a:t>ä</a:t>
            </a:r>
            <a:r>
              <a:rPr lang="pl-PL" sz="3200" dirty="0" err="1" smtClean="0"/>
              <a:t>ischen</a:t>
            </a:r>
            <a:r>
              <a:rPr lang="pl-PL" sz="3200" dirty="0" smtClean="0"/>
              <a:t> </a:t>
            </a:r>
            <a:r>
              <a:rPr lang="pl-PL" sz="3200" dirty="0" err="1" smtClean="0"/>
              <a:t>Kulturkreis</a:t>
            </a:r>
            <a:r>
              <a:rPr lang="pl-PL" sz="3200" dirty="0" smtClean="0"/>
              <a:t> </a:t>
            </a:r>
            <a:r>
              <a:rPr lang="de-DE" sz="3200" dirty="0" smtClean="0"/>
              <a:t>gebräuchliche Essbesteck besteht aus</a:t>
            </a:r>
            <a:r>
              <a:rPr lang="pl-PL" sz="3200" dirty="0" smtClean="0"/>
              <a:t> </a:t>
            </a:r>
            <a:r>
              <a:rPr lang="pl-PL" sz="3200" dirty="0" err="1" smtClean="0"/>
              <a:t>Messer</a:t>
            </a:r>
            <a:r>
              <a:rPr lang="de-DE" sz="3200" dirty="0" smtClean="0"/>
              <a:t>, Gabel und Löffel.</a:t>
            </a:r>
            <a:endParaRPr lang="pl-PL"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de-DE" dirty="0" smtClean="0"/>
              <a:t>Honiglöffel </a:t>
            </a:r>
            <a:endParaRPr lang="pl-PL" dirty="0"/>
          </a:p>
        </p:txBody>
      </p:sp>
      <p:pic>
        <p:nvPicPr>
          <p:cNvPr id="80898" name="Picture 2" descr="http://upload.wikimedia.org/wikipedia/commons/thumb/5/54/Dornum_Honig_L%C3%B6ffel.jpg/1920px-Dornum_Honig_L%C3%B6ffel.jpg"/>
          <p:cNvPicPr>
            <a:picLocks noChangeAspect="1" noChangeArrowheads="1"/>
          </p:cNvPicPr>
          <p:nvPr/>
        </p:nvPicPr>
        <p:blipFill>
          <a:blip r:embed="rId2"/>
          <a:srcRect/>
          <a:stretch>
            <a:fillRect/>
          </a:stretch>
        </p:blipFill>
        <p:spPr bwMode="auto">
          <a:xfrm>
            <a:off x="1571605" y="2285992"/>
            <a:ext cx="6357981" cy="23241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pl-PL" dirty="0" err="1" smtClean="0"/>
              <a:t>Teelöffel</a:t>
            </a:r>
            <a:endParaRPr lang="pl-PL" dirty="0"/>
          </a:p>
        </p:txBody>
      </p:sp>
      <p:pic>
        <p:nvPicPr>
          <p:cNvPr id="79874" name="Picture 2" descr="http://upload.wikimedia.org/wikipedia/commons/thumb/7/73/Teel%C3%B6ffel_modern.jpg/1280px-Teel%C3%B6ffel_modern.jpg"/>
          <p:cNvPicPr>
            <a:picLocks noChangeAspect="1" noChangeArrowheads="1"/>
          </p:cNvPicPr>
          <p:nvPr/>
        </p:nvPicPr>
        <p:blipFill>
          <a:blip r:embed="rId2"/>
          <a:srcRect/>
          <a:stretch>
            <a:fillRect/>
          </a:stretch>
        </p:blipFill>
        <p:spPr bwMode="auto">
          <a:xfrm>
            <a:off x="928662" y="1357298"/>
            <a:ext cx="7210425" cy="50482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pl-PL" dirty="0" err="1" smtClean="0"/>
              <a:t>Kaviar</a:t>
            </a:r>
            <a:r>
              <a:rPr lang="de-DE" dirty="0" smtClean="0"/>
              <a:t>löffel</a:t>
            </a:r>
            <a:r>
              <a:rPr lang="pl-PL" dirty="0" smtClean="0"/>
              <a:t> </a:t>
            </a:r>
            <a:r>
              <a:rPr lang="pl-PL" dirty="0" err="1" smtClean="0"/>
              <a:t>aus</a:t>
            </a:r>
            <a:r>
              <a:rPr lang="pl-PL" dirty="0" smtClean="0"/>
              <a:t> </a:t>
            </a:r>
            <a:r>
              <a:rPr lang="pl-PL" dirty="0" err="1" smtClean="0"/>
              <a:t>Perlmutt</a:t>
            </a:r>
            <a:r>
              <a:rPr lang="pl-PL" dirty="0" smtClean="0"/>
              <a:t> </a:t>
            </a:r>
            <a:endParaRPr lang="pl-PL" dirty="0"/>
          </a:p>
        </p:txBody>
      </p:sp>
      <p:pic>
        <p:nvPicPr>
          <p:cNvPr id="78850" name="Picture 2" descr="http://upload.wikimedia.org/wikipedia/commons/thumb/e/ec/Caviar_spoon_orange.jpg/1920px-Caviar_spoon_orange.jpg"/>
          <p:cNvPicPr>
            <a:picLocks noChangeAspect="1" noChangeArrowheads="1"/>
          </p:cNvPicPr>
          <p:nvPr/>
        </p:nvPicPr>
        <p:blipFill>
          <a:blip r:embed="rId2"/>
          <a:srcRect/>
          <a:stretch>
            <a:fillRect/>
          </a:stretch>
        </p:blipFill>
        <p:spPr bwMode="auto">
          <a:xfrm>
            <a:off x="1500166" y="2285992"/>
            <a:ext cx="7000924" cy="37147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pl-PL" dirty="0" err="1" smtClean="0"/>
              <a:t>Messer</a:t>
            </a:r>
            <a:endParaRPr lang="pl-PL" dirty="0"/>
          </a:p>
        </p:txBody>
      </p:sp>
      <p:sp>
        <p:nvSpPr>
          <p:cNvPr id="3" name="Prostokąt 2"/>
          <p:cNvSpPr/>
          <p:nvPr/>
        </p:nvSpPr>
        <p:spPr>
          <a:xfrm>
            <a:off x="571472" y="1500173"/>
            <a:ext cx="8286808" cy="4524315"/>
          </a:xfrm>
          <a:prstGeom prst="rect">
            <a:avLst/>
          </a:prstGeom>
        </p:spPr>
        <p:txBody>
          <a:bodyPr wrap="square">
            <a:spAutoFit/>
          </a:bodyPr>
          <a:lstStyle/>
          <a:p>
            <a:r>
              <a:rPr lang="de-DE" sz="3200" b="1" dirty="0" smtClean="0"/>
              <a:t>Liste der Messer-Arten</a:t>
            </a:r>
          </a:p>
          <a:p>
            <a:r>
              <a:rPr lang="pl-PL" sz="3200" dirty="0" err="1" smtClean="0"/>
              <a:t>das</a:t>
            </a:r>
            <a:r>
              <a:rPr lang="pl-PL" sz="3200" dirty="0" smtClean="0"/>
              <a:t> </a:t>
            </a:r>
            <a:r>
              <a:rPr lang="de-DE" sz="3200" dirty="0" smtClean="0"/>
              <a:t>Tafelmesser (größtes Essmesser)</a:t>
            </a:r>
          </a:p>
          <a:p>
            <a:r>
              <a:rPr lang="pl-PL" sz="3200" dirty="0" err="1"/>
              <a:t>d</a:t>
            </a:r>
            <a:r>
              <a:rPr lang="pl-PL" sz="3200" dirty="0" err="1" smtClean="0"/>
              <a:t>as</a:t>
            </a:r>
            <a:r>
              <a:rPr lang="pl-PL" sz="3200" dirty="0" smtClean="0"/>
              <a:t> </a:t>
            </a:r>
            <a:r>
              <a:rPr lang="de-DE" sz="3200" dirty="0" err="1" smtClean="0"/>
              <a:t>Menuemesser</a:t>
            </a:r>
            <a:r>
              <a:rPr lang="de-DE" sz="3200" dirty="0" smtClean="0"/>
              <a:t> (Zwischengröße, seit dem Zweiten Weltkrieg üblich geworden)</a:t>
            </a:r>
          </a:p>
          <a:p>
            <a:r>
              <a:rPr lang="pl-PL" sz="3200" dirty="0" err="1"/>
              <a:t>d</a:t>
            </a:r>
            <a:r>
              <a:rPr lang="pl-PL" sz="3200" dirty="0" err="1" smtClean="0"/>
              <a:t>as</a:t>
            </a:r>
            <a:r>
              <a:rPr lang="pl-PL" sz="3200" dirty="0" smtClean="0"/>
              <a:t> </a:t>
            </a:r>
            <a:r>
              <a:rPr lang="de-DE" sz="3200" dirty="0" smtClean="0"/>
              <a:t>Dessertmesser (kleineres Essmesser)</a:t>
            </a:r>
          </a:p>
          <a:p>
            <a:r>
              <a:rPr lang="pl-PL" sz="3200" dirty="0" err="1"/>
              <a:t>d</a:t>
            </a:r>
            <a:r>
              <a:rPr lang="pl-PL" sz="3200" dirty="0" err="1" smtClean="0"/>
              <a:t>as</a:t>
            </a:r>
            <a:r>
              <a:rPr lang="pl-PL" sz="3200" dirty="0" smtClean="0"/>
              <a:t> </a:t>
            </a:r>
            <a:r>
              <a:rPr lang="de-DE" sz="3200" dirty="0" smtClean="0"/>
              <a:t>Steakmesser</a:t>
            </a:r>
          </a:p>
          <a:p>
            <a:r>
              <a:rPr lang="pl-PL" sz="3200" dirty="0" err="1"/>
              <a:t>d</a:t>
            </a:r>
            <a:r>
              <a:rPr lang="pl-PL" sz="3200" dirty="0" err="1" smtClean="0"/>
              <a:t>as</a:t>
            </a:r>
            <a:r>
              <a:rPr lang="pl-PL" sz="3200" dirty="0" smtClean="0"/>
              <a:t> </a:t>
            </a:r>
            <a:r>
              <a:rPr lang="de-DE" sz="3200" dirty="0" smtClean="0"/>
              <a:t>Obstmesser (viel kleiner als Dessertmesser)</a:t>
            </a:r>
          </a:p>
          <a:p>
            <a:r>
              <a:rPr lang="pl-PL" sz="3200" dirty="0" err="1"/>
              <a:t>d</a:t>
            </a:r>
            <a:r>
              <a:rPr lang="pl-PL" sz="3200" dirty="0" err="1" smtClean="0"/>
              <a:t>as</a:t>
            </a:r>
            <a:r>
              <a:rPr lang="pl-PL" sz="3200" dirty="0" smtClean="0"/>
              <a:t> </a:t>
            </a:r>
            <a:r>
              <a:rPr lang="de-DE" sz="3200" dirty="0" smtClean="0"/>
              <a:t>Tranchiermesser</a:t>
            </a:r>
          </a:p>
          <a:p>
            <a:r>
              <a:rPr lang="pl-PL" sz="3200" dirty="0" err="1"/>
              <a:t>d</a:t>
            </a:r>
            <a:r>
              <a:rPr lang="pl-PL" sz="3200" dirty="0" err="1" smtClean="0"/>
              <a:t>as</a:t>
            </a:r>
            <a:r>
              <a:rPr lang="pl-PL" sz="3200" dirty="0" smtClean="0"/>
              <a:t> </a:t>
            </a:r>
            <a:r>
              <a:rPr lang="de-DE" sz="3200" dirty="0" smtClean="0"/>
              <a:t>Tortenmesser </a:t>
            </a:r>
            <a:endParaRPr lang="de-DE"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Teller/</a:t>
            </a:r>
            <a:r>
              <a:rPr lang="pl-PL" dirty="0" err="1" smtClean="0"/>
              <a:t>die</a:t>
            </a:r>
            <a:r>
              <a:rPr lang="pl-PL" dirty="0" smtClean="0"/>
              <a:t> Teller</a:t>
            </a:r>
            <a:endParaRPr lang="pl-PL" dirty="0"/>
          </a:p>
        </p:txBody>
      </p:sp>
      <p:sp>
        <p:nvSpPr>
          <p:cNvPr id="4" name="Prostokąt 3"/>
          <p:cNvSpPr/>
          <p:nvPr/>
        </p:nvSpPr>
        <p:spPr>
          <a:xfrm>
            <a:off x="214282" y="1643050"/>
            <a:ext cx="8786874" cy="4524315"/>
          </a:xfrm>
          <a:prstGeom prst="rect">
            <a:avLst/>
          </a:prstGeom>
        </p:spPr>
        <p:txBody>
          <a:bodyPr wrap="square">
            <a:spAutoFit/>
          </a:bodyPr>
          <a:lstStyle/>
          <a:p>
            <a:r>
              <a:rPr lang="de-DE" sz="2400" dirty="0" smtClean="0"/>
              <a:t>Ein </a:t>
            </a:r>
            <a:r>
              <a:rPr lang="pl-PL" sz="2400" i="1" dirty="0" err="1" smtClean="0"/>
              <a:t>Platzteller</a:t>
            </a:r>
            <a:r>
              <a:rPr lang="pl-PL" sz="2400" dirty="0" smtClean="0"/>
              <a:t> </a:t>
            </a:r>
            <a:r>
              <a:rPr lang="de-DE" sz="2400" dirty="0" smtClean="0"/>
              <a:t>ist ganz flach; er dient als Unterlage für die Speiseteller.</a:t>
            </a:r>
          </a:p>
          <a:p>
            <a:r>
              <a:rPr lang="de-DE" sz="2400" dirty="0" smtClean="0"/>
              <a:t>Ein </a:t>
            </a:r>
            <a:r>
              <a:rPr lang="de-DE" sz="2400" i="1" dirty="0" smtClean="0"/>
              <a:t>Unterteller</a:t>
            </a:r>
            <a:r>
              <a:rPr lang="de-DE" sz="2400" dirty="0" smtClean="0"/>
              <a:t> dient als Unterlage für Suppenschalen, Tassen o. Ä.</a:t>
            </a:r>
          </a:p>
          <a:p>
            <a:r>
              <a:rPr lang="de-DE" sz="2400" dirty="0" smtClean="0"/>
              <a:t>Ein </a:t>
            </a:r>
            <a:r>
              <a:rPr lang="de-DE" sz="2400" i="1" dirty="0" smtClean="0"/>
              <a:t>Essteller, Speiseteller</a:t>
            </a:r>
            <a:r>
              <a:rPr lang="de-DE" sz="2400" dirty="0" smtClean="0"/>
              <a:t> ist der normale, flache Essteller.</a:t>
            </a:r>
          </a:p>
          <a:p>
            <a:r>
              <a:rPr lang="de-DE" sz="2400" dirty="0" smtClean="0"/>
              <a:t>Ein </a:t>
            </a:r>
            <a:r>
              <a:rPr lang="de-DE" sz="2400" i="1" dirty="0" smtClean="0"/>
              <a:t>Frühstücksteller, Kuchenteller</a:t>
            </a:r>
            <a:r>
              <a:rPr lang="de-DE" sz="2400" dirty="0" smtClean="0"/>
              <a:t> oder </a:t>
            </a:r>
            <a:r>
              <a:rPr lang="de-DE" sz="2400" i="1" dirty="0" smtClean="0"/>
              <a:t>Dessertteller</a:t>
            </a:r>
            <a:r>
              <a:rPr lang="de-DE" sz="2400" dirty="0" smtClean="0"/>
              <a:t> hat dieselbe Form wie der Essteller, jedoch einen kleineren Durchmesser.</a:t>
            </a:r>
          </a:p>
          <a:p>
            <a:r>
              <a:rPr lang="de-DE" sz="2400" dirty="0" smtClean="0"/>
              <a:t>Ein </a:t>
            </a:r>
            <a:r>
              <a:rPr lang="de-DE" sz="2400" i="1" dirty="0" smtClean="0"/>
              <a:t>Brotteller</a:t>
            </a:r>
            <a:r>
              <a:rPr lang="de-DE" sz="2400" dirty="0" smtClean="0"/>
              <a:t> hat ebenfalls dieselbe Form aber den kleinsten Durchmesser; er wird beim gedeckten Tisch links oben für das Brot benutzt.</a:t>
            </a:r>
          </a:p>
          <a:p>
            <a:r>
              <a:rPr lang="de-DE" sz="2400" dirty="0" smtClean="0"/>
              <a:t>Ein </a:t>
            </a:r>
            <a:r>
              <a:rPr lang="de-DE" sz="2400" i="1" dirty="0" smtClean="0"/>
              <a:t>Suppenteller</a:t>
            </a:r>
            <a:r>
              <a:rPr lang="de-DE" sz="2400" dirty="0" smtClean="0"/>
              <a:t> hat eine tiefere Form mit hochgezogenem Rand.</a:t>
            </a:r>
          </a:p>
          <a:p>
            <a:r>
              <a:rPr lang="de-DE" sz="2400" dirty="0" smtClean="0"/>
              <a:t>Ein </a:t>
            </a:r>
            <a:r>
              <a:rPr lang="de-DE" sz="2400" i="1" dirty="0" smtClean="0"/>
              <a:t>Menüteller</a:t>
            </a:r>
            <a:r>
              <a:rPr lang="de-DE" sz="2400" dirty="0" smtClean="0"/>
              <a:t> verfügt über mehrere, meist drei, Abteilungen, die durch eine Zwischenwand voneinander getrennt sind, so dass z. B. Soße nicht von einem Abteil in das andere laufen kann.</a:t>
            </a:r>
            <a:endParaRPr lang="de-DE"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pl-PL" dirty="0" err="1" smtClean="0"/>
              <a:t>Messerbank</a:t>
            </a:r>
            <a:r>
              <a:rPr lang="pl-PL" dirty="0" smtClean="0"/>
              <a:t> mit dem </a:t>
            </a:r>
            <a:r>
              <a:rPr lang="pl-PL" dirty="0" err="1" smtClean="0"/>
              <a:t>Messer</a:t>
            </a:r>
            <a:endParaRPr lang="pl-PL" dirty="0"/>
          </a:p>
        </p:txBody>
      </p:sp>
      <p:pic>
        <p:nvPicPr>
          <p:cNvPr id="77826" name="Picture 2" descr="http://upload.wikimedia.org/wikipedia/commons/3/34/MesserbankWMF.JPG"/>
          <p:cNvPicPr>
            <a:picLocks noChangeAspect="1" noChangeArrowheads="1"/>
          </p:cNvPicPr>
          <p:nvPr/>
        </p:nvPicPr>
        <p:blipFill>
          <a:blip r:embed="rId2"/>
          <a:srcRect/>
          <a:stretch>
            <a:fillRect/>
          </a:stretch>
        </p:blipFill>
        <p:spPr bwMode="auto">
          <a:xfrm>
            <a:off x="571472" y="2428868"/>
            <a:ext cx="8143933" cy="33432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dirty="0"/>
              <a:t>d</a:t>
            </a:r>
            <a:r>
              <a:rPr lang="pl-PL" sz="3600" dirty="0" smtClean="0"/>
              <a:t>er </a:t>
            </a:r>
            <a:r>
              <a:rPr lang="de-DE" sz="3600" dirty="0" smtClean="0"/>
              <a:t>Butterstreicher oder kleines Brotmesser</a:t>
            </a:r>
            <a:endParaRPr lang="pl-PL" sz="3600" dirty="0"/>
          </a:p>
        </p:txBody>
      </p:sp>
      <p:pic>
        <p:nvPicPr>
          <p:cNvPr id="76802" name="Picture 2" descr="http://upload.wikimedia.org/wikipedia/commons/f/fe/Butter_knife_-_low_resolution.jpg"/>
          <p:cNvPicPr>
            <a:picLocks noChangeAspect="1" noChangeArrowheads="1"/>
          </p:cNvPicPr>
          <p:nvPr/>
        </p:nvPicPr>
        <p:blipFill>
          <a:blip r:embed="rId2"/>
          <a:srcRect/>
          <a:stretch>
            <a:fillRect/>
          </a:stretch>
        </p:blipFill>
        <p:spPr bwMode="auto">
          <a:xfrm>
            <a:off x="1571604" y="2928934"/>
            <a:ext cx="6072230" cy="150019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d</a:t>
            </a:r>
            <a:r>
              <a:rPr lang="pl-PL" dirty="0" err="1" smtClean="0"/>
              <a:t>ie</a:t>
            </a:r>
            <a:r>
              <a:rPr lang="pl-PL" dirty="0" smtClean="0"/>
              <a:t> </a:t>
            </a:r>
            <a:r>
              <a:rPr lang="de-DE" dirty="0" smtClean="0"/>
              <a:t>Tafelgabel, </a:t>
            </a:r>
            <a:r>
              <a:rPr lang="pl-PL" dirty="0" err="1" smtClean="0"/>
              <a:t>die</a:t>
            </a:r>
            <a:r>
              <a:rPr lang="pl-PL" dirty="0" smtClean="0"/>
              <a:t> </a:t>
            </a:r>
            <a:r>
              <a:rPr lang="de-DE" dirty="0" smtClean="0"/>
              <a:t>Fischgabel, </a:t>
            </a:r>
            <a:r>
              <a:rPr lang="pl-PL" dirty="0" err="1" smtClean="0"/>
              <a:t>die</a:t>
            </a:r>
            <a:r>
              <a:rPr lang="pl-PL" dirty="0" smtClean="0"/>
              <a:t> </a:t>
            </a:r>
            <a:r>
              <a:rPr lang="de-DE" dirty="0" smtClean="0"/>
              <a:t>Dessertgabel</a:t>
            </a:r>
            <a:endParaRPr lang="pl-PL" dirty="0"/>
          </a:p>
        </p:txBody>
      </p:sp>
      <p:pic>
        <p:nvPicPr>
          <p:cNvPr id="75778" name="Picture 2" descr="http://upload.wikimedia.org/wikipedia/commons/thumb/9/95/Forks.png/1920px-Forks.png"/>
          <p:cNvPicPr>
            <a:picLocks noChangeAspect="1" noChangeArrowheads="1"/>
          </p:cNvPicPr>
          <p:nvPr/>
        </p:nvPicPr>
        <p:blipFill>
          <a:blip r:embed="rId2"/>
          <a:srcRect/>
          <a:stretch>
            <a:fillRect/>
          </a:stretch>
        </p:blipFill>
        <p:spPr bwMode="auto">
          <a:xfrm>
            <a:off x="1357290" y="1714488"/>
            <a:ext cx="7358114" cy="433387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ie</a:t>
            </a:r>
            <a:r>
              <a:rPr lang="pl-PL" dirty="0" smtClean="0"/>
              <a:t> </a:t>
            </a:r>
            <a:r>
              <a:rPr lang="de-DE" dirty="0" smtClean="0"/>
              <a:t>Tranchiergabel</a:t>
            </a:r>
            <a:endParaRPr lang="pl-PL" dirty="0"/>
          </a:p>
        </p:txBody>
      </p:sp>
      <p:pic>
        <p:nvPicPr>
          <p:cNvPr id="74754" name="Picture 2" descr="http://upload.wikimedia.org/wikipedia/commons/thumb/a/a9/Tranchiergabel.JPG/1280px-Tranchiergabel.JPG"/>
          <p:cNvPicPr>
            <a:picLocks noChangeAspect="1" noChangeArrowheads="1"/>
          </p:cNvPicPr>
          <p:nvPr/>
        </p:nvPicPr>
        <p:blipFill>
          <a:blip r:embed="rId2"/>
          <a:srcRect/>
          <a:stretch>
            <a:fillRect/>
          </a:stretch>
        </p:blipFill>
        <p:spPr bwMode="auto">
          <a:xfrm>
            <a:off x="1214414" y="1571612"/>
            <a:ext cx="6734175" cy="50482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Die</a:t>
            </a:r>
            <a:r>
              <a:rPr lang="pl-PL" dirty="0" smtClean="0"/>
              <a:t> </a:t>
            </a:r>
            <a:r>
              <a:rPr lang="pl-PL" dirty="0" err="1" smtClean="0"/>
              <a:t>Zange</a:t>
            </a:r>
            <a:endParaRPr lang="pl-PL" dirty="0"/>
          </a:p>
        </p:txBody>
      </p:sp>
      <p:sp>
        <p:nvSpPr>
          <p:cNvPr id="3" name="Prostokąt 2"/>
          <p:cNvSpPr/>
          <p:nvPr/>
        </p:nvSpPr>
        <p:spPr>
          <a:xfrm>
            <a:off x="1000100" y="1643050"/>
            <a:ext cx="5857900" cy="4524315"/>
          </a:xfrm>
          <a:prstGeom prst="rect">
            <a:avLst/>
          </a:prstGeom>
        </p:spPr>
        <p:txBody>
          <a:bodyPr wrap="square">
            <a:spAutoFit/>
          </a:bodyPr>
          <a:lstStyle/>
          <a:p>
            <a:r>
              <a:rPr lang="de-DE" sz="3600" dirty="0" err="1" smtClean="0"/>
              <a:t>Eiszange</a:t>
            </a:r>
            <a:endParaRPr lang="de-DE" sz="3600" dirty="0" smtClean="0"/>
          </a:p>
          <a:p>
            <a:r>
              <a:rPr lang="pl-PL" sz="3600" dirty="0" err="1" smtClean="0"/>
              <a:t>Grillzange</a:t>
            </a:r>
            <a:endParaRPr lang="pl-PL" sz="3600" dirty="0" smtClean="0"/>
          </a:p>
          <a:p>
            <a:r>
              <a:rPr lang="de-DE" sz="3600" dirty="0" smtClean="0"/>
              <a:t>Hummerzange</a:t>
            </a:r>
          </a:p>
          <a:p>
            <a:r>
              <a:rPr lang="de-DE" sz="3600" dirty="0" smtClean="0"/>
              <a:t>Gebäckzange</a:t>
            </a:r>
          </a:p>
          <a:p>
            <a:r>
              <a:rPr lang="de-DE" sz="3600" dirty="0" smtClean="0"/>
              <a:t>Schneckenzange</a:t>
            </a:r>
          </a:p>
          <a:p>
            <a:r>
              <a:rPr lang="pl-PL" sz="3600" dirty="0" err="1" smtClean="0"/>
              <a:t>Spaghettizange</a:t>
            </a:r>
            <a:endParaRPr lang="pl-PL" sz="3600" dirty="0" smtClean="0"/>
          </a:p>
          <a:p>
            <a:r>
              <a:rPr lang="de-DE" sz="3600" dirty="0" smtClean="0"/>
              <a:t>Spargelhalter, -zange</a:t>
            </a:r>
          </a:p>
          <a:p>
            <a:r>
              <a:rPr lang="de-DE" sz="3600" dirty="0" smtClean="0"/>
              <a:t>Zuckerzange</a:t>
            </a:r>
            <a:endParaRPr lang="de-DE"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d</a:t>
            </a:r>
            <a:r>
              <a:rPr lang="pl-PL" dirty="0" err="1" smtClean="0"/>
              <a:t>as</a:t>
            </a:r>
            <a:r>
              <a:rPr lang="pl-PL" dirty="0" smtClean="0"/>
              <a:t> </a:t>
            </a:r>
            <a:r>
              <a:rPr lang="de-DE" dirty="0" smtClean="0"/>
              <a:t>Fischbesteck (links) und normales Besteck</a:t>
            </a:r>
            <a:endParaRPr lang="pl-PL" dirty="0"/>
          </a:p>
        </p:txBody>
      </p:sp>
      <p:pic>
        <p:nvPicPr>
          <p:cNvPr id="72708" name="Picture 4" descr="http://upload.wikimedia.org/wikipedia/commons/5/58/Fischbesteck.wmt.jpg"/>
          <p:cNvPicPr>
            <a:picLocks noChangeAspect="1" noChangeArrowheads="1"/>
          </p:cNvPicPr>
          <p:nvPr/>
        </p:nvPicPr>
        <p:blipFill>
          <a:blip r:embed="rId2"/>
          <a:srcRect/>
          <a:stretch>
            <a:fillRect/>
          </a:stretch>
        </p:blipFill>
        <p:spPr bwMode="auto">
          <a:xfrm>
            <a:off x="2928926" y="1500174"/>
            <a:ext cx="3762375" cy="504825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de-DE" dirty="0" smtClean="0"/>
              <a:t>Hummerbesteck</a:t>
            </a:r>
            <a:endParaRPr lang="pl-PL" dirty="0"/>
          </a:p>
        </p:txBody>
      </p:sp>
      <p:pic>
        <p:nvPicPr>
          <p:cNvPr id="71682" name="Picture 2" descr="http://upload.wikimedia.org/wikipedia/de/thumb/d/d5/Lobster_on_Plate.jpg/1024px-Lobster_on_Plate.jpg"/>
          <p:cNvPicPr>
            <a:picLocks noChangeAspect="1" noChangeArrowheads="1"/>
          </p:cNvPicPr>
          <p:nvPr/>
        </p:nvPicPr>
        <p:blipFill>
          <a:blip r:embed="rId2"/>
          <a:srcRect/>
          <a:stretch>
            <a:fillRect/>
          </a:stretch>
        </p:blipFill>
        <p:spPr bwMode="auto">
          <a:xfrm>
            <a:off x="1500166" y="1428736"/>
            <a:ext cx="6134100" cy="50482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357166"/>
            <a:ext cx="8229600" cy="1143000"/>
          </a:xfrm>
        </p:spPr>
        <p:txBody>
          <a:bodyPr>
            <a:normAutofit fontScale="90000"/>
          </a:bodyPr>
          <a:lstStyle/>
          <a:p>
            <a:r>
              <a:rPr lang="pl-PL" sz="2800" dirty="0" err="1"/>
              <a:t>d</a:t>
            </a:r>
            <a:r>
              <a:rPr lang="pl-PL" sz="2800" dirty="0" err="1" smtClean="0"/>
              <a:t>as</a:t>
            </a:r>
            <a:r>
              <a:rPr lang="pl-PL" sz="2800" dirty="0" smtClean="0"/>
              <a:t> </a:t>
            </a:r>
            <a:r>
              <a:rPr lang="de-DE" sz="2800" dirty="0" smtClean="0"/>
              <a:t>Kaffeebesteck</a:t>
            </a:r>
            <a:r>
              <a:rPr lang="pl-PL" sz="2800" dirty="0" smtClean="0"/>
              <a:t> – </a:t>
            </a:r>
            <a:r>
              <a:rPr lang="pl-PL" sz="2800" dirty="0" err="1" smtClean="0"/>
              <a:t>das</a:t>
            </a:r>
            <a:r>
              <a:rPr lang="pl-PL" sz="2800" dirty="0" smtClean="0"/>
              <a:t> </a:t>
            </a:r>
            <a:r>
              <a:rPr lang="pl-PL" sz="2800" dirty="0" err="1" smtClean="0"/>
              <a:t>Tortenmesser</a:t>
            </a:r>
            <a:r>
              <a:rPr lang="pl-PL" sz="2800" dirty="0" smtClean="0"/>
              <a:t>, der </a:t>
            </a:r>
            <a:r>
              <a:rPr lang="pl-PL" sz="2800" dirty="0" err="1" smtClean="0"/>
              <a:t>Tortenheber</a:t>
            </a:r>
            <a:r>
              <a:rPr lang="pl-PL" sz="2800" dirty="0" smtClean="0"/>
              <a:t>, der </a:t>
            </a:r>
            <a:r>
              <a:rPr lang="pl-PL" sz="2800" dirty="0" err="1" smtClean="0"/>
              <a:t>Zuckerschaufel</a:t>
            </a:r>
            <a:r>
              <a:rPr lang="pl-PL" sz="2800" dirty="0" smtClean="0"/>
              <a:t>. </a:t>
            </a:r>
            <a:r>
              <a:rPr lang="pl-PL" sz="2800" dirty="0" err="1"/>
              <a:t>d</a:t>
            </a:r>
            <a:r>
              <a:rPr lang="pl-PL" sz="2800" dirty="0" err="1" smtClean="0"/>
              <a:t>ie</a:t>
            </a:r>
            <a:r>
              <a:rPr lang="pl-PL" sz="2800" dirty="0" smtClean="0"/>
              <a:t> </a:t>
            </a:r>
            <a:r>
              <a:rPr lang="pl-PL" sz="2800" dirty="0" err="1" smtClean="0"/>
              <a:t>Zuckrzange</a:t>
            </a:r>
            <a:r>
              <a:rPr lang="pl-PL" sz="2800" dirty="0" smtClean="0"/>
              <a:t>, der </a:t>
            </a:r>
            <a:r>
              <a:rPr lang="pl-PL" sz="2800" dirty="0" err="1" smtClean="0"/>
              <a:t>Teel</a:t>
            </a:r>
            <a:r>
              <a:rPr lang="de-DE" sz="2800" dirty="0" smtClean="0"/>
              <a:t>ö</a:t>
            </a:r>
            <a:r>
              <a:rPr lang="pl-PL" sz="2800" dirty="0" err="1" smtClean="0"/>
              <a:t>ffel</a:t>
            </a:r>
            <a:r>
              <a:rPr lang="pl-PL" sz="2800" dirty="0" smtClean="0"/>
              <a:t>, der </a:t>
            </a:r>
            <a:r>
              <a:rPr lang="pl-PL" sz="2800" dirty="0" err="1" smtClean="0"/>
              <a:t>Sahne</a:t>
            </a:r>
            <a:r>
              <a:rPr lang="pl-PL" sz="2800" dirty="0" err="1" smtClean="0"/>
              <a:t>l</a:t>
            </a:r>
            <a:r>
              <a:rPr lang="de-DE" sz="2800" dirty="0" smtClean="0"/>
              <a:t>ö</a:t>
            </a:r>
            <a:r>
              <a:rPr lang="pl-PL" sz="2800" dirty="0" err="1" smtClean="0"/>
              <a:t>ffel</a:t>
            </a:r>
            <a:r>
              <a:rPr lang="pl-PL" sz="2800" dirty="0" smtClean="0"/>
              <a:t>, </a:t>
            </a:r>
            <a:r>
              <a:rPr lang="pl-PL" sz="2800" dirty="0" err="1" smtClean="0"/>
              <a:t>die</a:t>
            </a:r>
            <a:r>
              <a:rPr lang="pl-PL" sz="2800" dirty="0" smtClean="0"/>
              <a:t> </a:t>
            </a:r>
            <a:r>
              <a:rPr lang="pl-PL" sz="2800" dirty="0" err="1" smtClean="0"/>
              <a:t>Kuchengabel</a:t>
            </a:r>
            <a:r>
              <a:rPr lang="pl-PL" sz="2800" dirty="0" smtClean="0"/>
              <a:t> </a:t>
            </a:r>
            <a:endParaRPr lang="pl-PL" sz="2800" dirty="0"/>
          </a:p>
        </p:txBody>
      </p:sp>
      <p:pic>
        <p:nvPicPr>
          <p:cNvPr id="70658" name="Picture 2" descr="http://upload.wikimedia.org/wikipedia/commons/thumb/3/35/Kaffeebesteck.jpg/1024px-Kaffeebesteck.jpg"/>
          <p:cNvPicPr>
            <a:picLocks noChangeAspect="1" noChangeArrowheads="1"/>
          </p:cNvPicPr>
          <p:nvPr/>
        </p:nvPicPr>
        <p:blipFill>
          <a:blip r:embed="rId2"/>
          <a:srcRect/>
          <a:stretch>
            <a:fillRect/>
          </a:stretch>
        </p:blipFill>
        <p:spPr bwMode="auto">
          <a:xfrm>
            <a:off x="1428728" y="1857364"/>
            <a:ext cx="6086475" cy="476249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d</a:t>
            </a:r>
            <a:r>
              <a:rPr lang="pl-PL" dirty="0" err="1" smtClean="0"/>
              <a:t>as</a:t>
            </a:r>
            <a:r>
              <a:rPr lang="pl-PL" dirty="0" smtClean="0"/>
              <a:t> </a:t>
            </a:r>
            <a:r>
              <a:rPr lang="de-DE" dirty="0" smtClean="0"/>
              <a:t>Schneckenbesteck</a:t>
            </a:r>
            <a:endParaRPr lang="pl-PL" dirty="0"/>
          </a:p>
        </p:txBody>
      </p:sp>
      <p:pic>
        <p:nvPicPr>
          <p:cNvPr id="69634" name="Picture 2" descr="http://upload.wikimedia.org/wikipedia/commons/thumb/4/46/Schneckenbesteck.jpg/1920px-Schneckenbesteck.jpg"/>
          <p:cNvPicPr>
            <a:picLocks noChangeAspect="1" noChangeArrowheads="1"/>
          </p:cNvPicPr>
          <p:nvPr/>
        </p:nvPicPr>
        <p:blipFill>
          <a:blip r:embed="rId2"/>
          <a:srcRect/>
          <a:stretch>
            <a:fillRect/>
          </a:stretch>
        </p:blipFill>
        <p:spPr bwMode="auto">
          <a:xfrm>
            <a:off x="714348" y="1571612"/>
            <a:ext cx="7934325" cy="50482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082660"/>
          </a:xfrm>
        </p:spPr>
        <p:txBody>
          <a:bodyPr>
            <a:normAutofit fontScale="90000"/>
          </a:bodyPr>
          <a:lstStyle/>
          <a:p>
            <a:r>
              <a:rPr lang="pl-PL" dirty="0" err="1"/>
              <a:t>d</a:t>
            </a:r>
            <a:r>
              <a:rPr lang="pl-PL" dirty="0" err="1" smtClean="0"/>
              <a:t>as</a:t>
            </a:r>
            <a:r>
              <a:rPr lang="pl-PL" dirty="0" smtClean="0"/>
              <a:t> </a:t>
            </a:r>
            <a:r>
              <a:rPr lang="pl-PL" dirty="0" err="1" smtClean="0"/>
              <a:t>Tranchierbesteck</a:t>
            </a:r>
            <a:r>
              <a:rPr lang="pl-PL" dirty="0" smtClean="0"/>
              <a:t> - </a:t>
            </a:r>
            <a:r>
              <a:rPr lang="pl-PL" dirty="0" err="1" smtClean="0"/>
              <a:t>Tranchiermesser</a:t>
            </a:r>
            <a:r>
              <a:rPr lang="pl-PL" dirty="0" smtClean="0"/>
              <a:t> </a:t>
            </a:r>
            <a:r>
              <a:rPr lang="pl-PL" dirty="0" err="1" smtClean="0"/>
              <a:t>und</a:t>
            </a:r>
            <a:r>
              <a:rPr lang="pl-PL" dirty="0" smtClean="0"/>
              <a:t> -</a:t>
            </a:r>
            <a:r>
              <a:rPr lang="pl-PL" dirty="0" err="1" smtClean="0"/>
              <a:t>gabel</a:t>
            </a:r>
            <a:endParaRPr lang="pl-PL" dirty="0"/>
          </a:p>
        </p:txBody>
      </p:sp>
      <p:pic>
        <p:nvPicPr>
          <p:cNvPr id="68610" name="Picture 2" descr="http://upload.wikimedia.org/wikipedia/commons/3/3f/Carving_set-03.jpg"/>
          <p:cNvPicPr>
            <a:picLocks noChangeAspect="1" noChangeArrowheads="1"/>
          </p:cNvPicPr>
          <p:nvPr/>
        </p:nvPicPr>
        <p:blipFill>
          <a:blip r:embed="rId2"/>
          <a:srcRect/>
          <a:stretch>
            <a:fillRect/>
          </a:stretch>
        </p:blipFill>
        <p:spPr bwMode="auto">
          <a:xfrm>
            <a:off x="1857356" y="1643050"/>
            <a:ext cx="5267325" cy="5048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er </a:t>
            </a:r>
            <a:r>
              <a:rPr lang="pl-PL" dirty="0" err="1" smtClean="0"/>
              <a:t>Platzteller</a:t>
            </a:r>
            <a:endParaRPr lang="pl-PL" dirty="0"/>
          </a:p>
        </p:txBody>
      </p:sp>
      <p:pic>
        <p:nvPicPr>
          <p:cNvPr id="9218" name="Picture 2" descr="http://upload.wikimedia.org/wikipedia/commons/b/bf/Escargotbordeaux.jpg"/>
          <p:cNvPicPr>
            <a:picLocks noChangeAspect="1" noChangeArrowheads="1"/>
          </p:cNvPicPr>
          <p:nvPr/>
        </p:nvPicPr>
        <p:blipFill>
          <a:blip r:embed="rId2"/>
          <a:srcRect/>
          <a:stretch>
            <a:fillRect/>
          </a:stretch>
        </p:blipFill>
        <p:spPr bwMode="auto">
          <a:xfrm>
            <a:off x="1142976" y="1357298"/>
            <a:ext cx="6734175" cy="50482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err="1"/>
              <a:t>d</a:t>
            </a:r>
            <a:r>
              <a:rPr lang="pl-PL" sz="3200" dirty="0" err="1" smtClean="0"/>
              <a:t>as</a:t>
            </a:r>
            <a:r>
              <a:rPr lang="pl-PL" sz="3200" dirty="0" smtClean="0"/>
              <a:t> </a:t>
            </a:r>
            <a:r>
              <a:rPr lang="de-DE" sz="3200" dirty="0" smtClean="0"/>
              <a:t>Reinigungsbesteck</a:t>
            </a:r>
            <a:r>
              <a:rPr lang="pl-PL" sz="3200" dirty="0" smtClean="0"/>
              <a:t> – </a:t>
            </a:r>
            <a:r>
              <a:rPr lang="pl-PL" sz="3200" dirty="0" err="1" smtClean="0"/>
              <a:t>die</a:t>
            </a:r>
            <a:r>
              <a:rPr lang="pl-PL" sz="3200" dirty="0" smtClean="0"/>
              <a:t> </a:t>
            </a:r>
            <a:r>
              <a:rPr lang="de-DE" sz="3200" dirty="0" smtClean="0"/>
              <a:t>Krümelabziehklinge</a:t>
            </a:r>
            <a:r>
              <a:rPr lang="pl-PL" sz="3200" dirty="0" smtClean="0"/>
              <a:t>, der </a:t>
            </a:r>
            <a:r>
              <a:rPr lang="de-DE" sz="3200" dirty="0" smtClean="0"/>
              <a:t>Tischbesen (und -schaufel)</a:t>
            </a:r>
            <a:r>
              <a:rPr lang="pl-PL" sz="3200" dirty="0" smtClean="0"/>
              <a:t>, der </a:t>
            </a:r>
            <a:r>
              <a:rPr lang="de-DE" sz="3200" dirty="0" smtClean="0"/>
              <a:t>Tischroller</a:t>
            </a:r>
            <a:endParaRPr lang="pl-PL" sz="3200" dirty="0"/>
          </a:p>
        </p:txBody>
      </p:sp>
      <p:pic>
        <p:nvPicPr>
          <p:cNvPr id="67586" name="Picture 2" descr="http://upload.wikimedia.org/wikipedia/commons/thumb/9/99/Ramasse-miette_dessus.jpg/1280px-Ramasse-miette_dessus.jpg"/>
          <p:cNvPicPr>
            <a:picLocks noChangeAspect="1" noChangeArrowheads="1"/>
          </p:cNvPicPr>
          <p:nvPr/>
        </p:nvPicPr>
        <p:blipFill>
          <a:blip r:embed="rId2"/>
          <a:srcRect/>
          <a:stretch>
            <a:fillRect/>
          </a:stretch>
        </p:blipFill>
        <p:spPr bwMode="auto">
          <a:xfrm>
            <a:off x="1000100" y="1500174"/>
            <a:ext cx="6734175" cy="504825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d</a:t>
            </a:r>
            <a:r>
              <a:rPr lang="pl-PL" dirty="0" err="1" smtClean="0"/>
              <a:t>as</a:t>
            </a:r>
            <a:r>
              <a:rPr lang="pl-PL" dirty="0" smtClean="0"/>
              <a:t> </a:t>
            </a:r>
            <a:r>
              <a:rPr lang="de-DE" dirty="0" smtClean="0"/>
              <a:t>Essgeschirr</a:t>
            </a:r>
            <a:r>
              <a:rPr lang="pl-PL" dirty="0" smtClean="0"/>
              <a:t>der </a:t>
            </a:r>
            <a:r>
              <a:rPr lang="pl-PL" dirty="0" err="1" smtClean="0"/>
              <a:t>Bundeswehr</a:t>
            </a:r>
            <a:r>
              <a:rPr lang="pl-PL" dirty="0" smtClean="0"/>
              <a:t> – der </a:t>
            </a:r>
            <a:r>
              <a:rPr lang="pl-PL" dirty="0" err="1" smtClean="0"/>
              <a:t>Henkelman</a:t>
            </a:r>
            <a:endParaRPr lang="pl-PL" dirty="0"/>
          </a:p>
        </p:txBody>
      </p:sp>
      <p:pic>
        <p:nvPicPr>
          <p:cNvPr id="66562" name="Picture 2" descr="http://upload.wikimedia.org/wikipedia/commons/thumb/6/6c/BW-Essgeschirr2.jpg/1024px-BW-Essgeschirr2.jpg"/>
          <p:cNvPicPr>
            <a:picLocks noChangeAspect="1" noChangeArrowheads="1"/>
          </p:cNvPicPr>
          <p:nvPr/>
        </p:nvPicPr>
        <p:blipFill>
          <a:blip r:embed="rId2"/>
          <a:srcRect/>
          <a:stretch>
            <a:fillRect/>
          </a:stretch>
        </p:blipFill>
        <p:spPr bwMode="auto">
          <a:xfrm>
            <a:off x="2000232" y="1500174"/>
            <a:ext cx="5495925" cy="50482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d</a:t>
            </a:r>
            <a:r>
              <a:rPr lang="pl-PL" dirty="0" err="1" smtClean="0"/>
              <a:t>ie</a:t>
            </a:r>
            <a:r>
              <a:rPr lang="pl-PL" dirty="0" smtClean="0"/>
              <a:t> </a:t>
            </a:r>
            <a:r>
              <a:rPr lang="pl-PL" dirty="0" err="1" smtClean="0"/>
              <a:t>Tasse</a:t>
            </a:r>
            <a:r>
              <a:rPr lang="pl-PL" dirty="0" smtClean="0"/>
              <a:t>/</a:t>
            </a:r>
            <a:r>
              <a:rPr lang="pl-PL" dirty="0" err="1" smtClean="0"/>
              <a:t>die</a:t>
            </a:r>
            <a:r>
              <a:rPr lang="pl-PL" dirty="0" smtClean="0"/>
              <a:t> </a:t>
            </a:r>
            <a:r>
              <a:rPr lang="pl-PL" dirty="0" err="1" smtClean="0"/>
              <a:t>Tassen</a:t>
            </a:r>
            <a:r>
              <a:rPr lang="pl-PL" dirty="0"/>
              <a:t/>
            </a:r>
            <a:br>
              <a:rPr lang="pl-PL" dirty="0"/>
            </a:br>
            <a:r>
              <a:rPr lang="de-DE" dirty="0" smtClean="0"/>
              <a:t> </a:t>
            </a:r>
            <a:r>
              <a:rPr lang="de-DE" sz="3600" dirty="0" smtClean="0"/>
              <a:t>Eine </a:t>
            </a:r>
            <a:r>
              <a:rPr lang="de-DE" sz="3600" b="1" dirty="0" smtClean="0"/>
              <a:t>Tasse</a:t>
            </a:r>
            <a:r>
              <a:rPr lang="de-DE" sz="3600" dirty="0" smtClean="0"/>
              <a:t> ist ein </a:t>
            </a:r>
            <a:r>
              <a:rPr lang="pl-PL" sz="3600" dirty="0" err="1" smtClean="0"/>
              <a:t>Trinkgef</a:t>
            </a:r>
            <a:r>
              <a:rPr lang="de-DE" sz="3200" dirty="0" err="1" smtClean="0"/>
              <a:t>äß</a:t>
            </a:r>
            <a:r>
              <a:rPr lang="pl-PL" sz="3600" dirty="0" smtClean="0"/>
              <a:t> </a:t>
            </a:r>
            <a:r>
              <a:rPr lang="de-DE" sz="3600" dirty="0" smtClean="0"/>
              <a:t>mit</a:t>
            </a:r>
            <a:r>
              <a:rPr lang="pl-PL" sz="3600" dirty="0" smtClean="0"/>
              <a:t> Henkel</a:t>
            </a:r>
            <a:endParaRPr lang="pl-PL" dirty="0"/>
          </a:p>
        </p:txBody>
      </p:sp>
      <p:pic>
        <p:nvPicPr>
          <p:cNvPr id="8194" name="Picture 2" descr="http://upload.wikimedia.org/wikipedia/commons/e/e1/Tasse_Gr_99.jpg"/>
          <p:cNvPicPr>
            <a:picLocks noChangeAspect="1" noChangeArrowheads="1"/>
          </p:cNvPicPr>
          <p:nvPr/>
        </p:nvPicPr>
        <p:blipFill>
          <a:blip r:embed="rId2"/>
          <a:srcRect/>
          <a:stretch>
            <a:fillRect/>
          </a:stretch>
        </p:blipFill>
        <p:spPr bwMode="auto">
          <a:xfrm>
            <a:off x="1857356" y="1809750"/>
            <a:ext cx="5943600" cy="5048250"/>
          </a:xfrm>
          <a:prstGeom prst="rect">
            <a:avLst/>
          </a:prstGeom>
          <a:noFill/>
        </p:spPr>
      </p:pic>
      <p:sp>
        <p:nvSpPr>
          <p:cNvPr id="5" name="Prostokąt 4"/>
          <p:cNvSpPr/>
          <p:nvPr/>
        </p:nvSpPr>
        <p:spPr>
          <a:xfrm>
            <a:off x="2928926" y="3214686"/>
            <a:ext cx="4486036" cy="400110"/>
          </a:xfrm>
          <a:prstGeom prst="rect">
            <a:avLst/>
          </a:prstGeom>
        </p:spPr>
        <p:txBody>
          <a:bodyPr wrap="none">
            <a:spAutoFit/>
          </a:bodyPr>
          <a:lstStyle/>
          <a:p>
            <a:r>
              <a:rPr lang="pl-PL" sz="2000" b="1" dirty="0" err="1"/>
              <a:t>d</a:t>
            </a:r>
            <a:r>
              <a:rPr lang="pl-PL" sz="2000" b="1" dirty="0" err="1" smtClean="0"/>
              <a:t>ie</a:t>
            </a:r>
            <a:r>
              <a:rPr lang="pl-PL" sz="2000" b="1" dirty="0" smtClean="0"/>
              <a:t> </a:t>
            </a:r>
            <a:r>
              <a:rPr lang="pl-PL" sz="2000" b="1" dirty="0" err="1" smtClean="0"/>
              <a:t>Tasse</a:t>
            </a:r>
            <a:r>
              <a:rPr lang="pl-PL" sz="2000" b="1" dirty="0" smtClean="0"/>
              <a:t> (</a:t>
            </a:r>
            <a:r>
              <a:rPr lang="pl-PL" sz="2000" b="1" dirty="0" err="1" smtClean="0"/>
              <a:t>Obertasse</a:t>
            </a:r>
            <a:r>
              <a:rPr lang="pl-PL" sz="2000" b="1" dirty="0" smtClean="0"/>
              <a:t>) mit der </a:t>
            </a:r>
            <a:r>
              <a:rPr lang="pl-PL" sz="2000" b="1" dirty="0" err="1" smtClean="0"/>
              <a:t>Untertasse</a:t>
            </a:r>
            <a:endParaRPr lang="pl-PL"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642918"/>
            <a:ext cx="8229600" cy="857256"/>
          </a:xfrm>
        </p:spPr>
        <p:txBody>
          <a:bodyPr>
            <a:normAutofit fontScale="90000"/>
          </a:bodyPr>
          <a:lstStyle/>
          <a:p>
            <a:r>
              <a:rPr lang="pl-PL" dirty="0" smtClean="0"/>
              <a:t/>
            </a:r>
            <a:br>
              <a:rPr lang="pl-PL" dirty="0" smtClean="0"/>
            </a:br>
            <a:r>
              <a:rPr lang="pl-PL" dirty="0"/>
              <a:t/>
            </a:r>
            <a:br>
              <a:rPr lang="pl-PL" dirty="0"/>
            </a:br>
            <a:r>
              <a:rPr lang="pl-PL" sz="4900" dirty="0" smtClean="0"/>
              <a:t/>
            </a:r>
            <a:br>
              <a:rPr lang="pl-PL" sz="4900" dirty="0" smtClean="0"/>
            </a:br>
            <a:r>
              <a:rPr lang="pl-PL" sz="4900" dirty="0" err="1" smtClean="0"/>
              <a:t>die</a:t>
            </a:r>
            <a:r>
              <a:rPr lang="pl-PL" sz="4900" dirty="0" smtClean="0"/>
              <a:t> </a:t>
            </a:r>
            <a:r>
              <a:rPr lang="pl-PL" sz="4900" dirty="0" err="1" smtClean="0"/>
              <a:t>Kaffeetasse</a:t>
            </a:r>
            <a:r>
              <a:rPr lang="pl-PL" dirty="0" smtClean="0"/>
              <a:t/>
            </a:r>
            <a:br>
              <a:rPr lang="pl-PL" dirty="0" smtClean="0"/>
            </a:br>
            <a:r>
              <a:rPr lang="pl-PL" dirty="0" smtClean="0"/>
              <a:t/>
            </a:r>
            <a:br>
              <a:rPr lang="pl-PL" dirty="0" smtClean="0"/>
            </a:br>
            <a:r>
              <a:rPr lang="pl-PL" dirty="0" smtClean="0"/>
              <a:t/>
            </a:r>
            <a:br>
              <a:rPr lang="pl-PL" dirty="0" smtClean="0"/>
            </a:br>
            <a:endParaRPr lang="pl-PL" dirty="0"/>
          </a:p>
        </p:txBody>
      </p:sp>
      <p:pic>
        <p:nvPicPr>
          <p:cNvPr id="7172" name="Picture 4" descr="http://upload.wikimedia.org/wikipedia/commons/thumb/3/36/Cafe_Braeunerhof_Wien_2004.jpg/1280px-Cafe_Braeunerhof_Wien_2004.jpg"/>
          <p:cNvPicPr>
            <a:picLocks noChangeAspect="1" noChangeArrowheads="1"/>
          </p:cNvPicPr>
          <p:nvPr/>
        </p:nvPicPr>
        <p:blipFill>
          <a:blip r:embed="rId2"/>
          <a:srcRect/>
          <a:stretch>
            <a:fillRect/>
          </a:stretch>
        </p:blipFill>
        <p:spPr bwMode="auto">
          <a:xfrm>
            <a:off x="1000100" y="1428736"/>
            <a:ext cx="6734175" cy="50482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die</a:t>
            </a:r>
            <a:r>
              <a:rPr lang="pl-PL" dirty="0" smtClean="0"/>
              <a:t> </a:t>
            </a:r>
            <a:r>
              <a:rPr lang="pl-PL" dirty="0" err="1" smtClean="0"/>
              <a:t>Suppentasse</a:t>
            </a:r>
            <a:endParaRPr lang="pl-PL" dirty="0"/>
          </a:p>
        </p:txBody>
      </p:sp>
      <p:pic>
        <p:nvPicPr>
          <p:cNvPr id="6146" name="Picture 2" descr="http://upload.wikimedia.org/wikipedia/commons/thumb/8/83/Soup_shp.jpg/1280px-Soup_shp.jpg"/>
          <p:cNvPicPr>
            <a:picLocks noChangeAspect="1" noChangeArrowheads="1"/>
          </p:cNvPicPr>
          <p:nvPr/>
        </p:nvPicPr>
        <p:blipFill>
          <a:blip r:embed="rId2"/>
          <a:srcRect/>
          <a:stretch>
            <a:fillRect/>
          </a:stretch>
        </p:blipFill>
        <p:spPr bwMode="auto">
          <a:xfrm>
            <a:off x="1357290" y="1428736"/>
            <a:ext cx="6734175" cy="50482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der Becher/</a:t>
            </a:r>
            <a:r>
              <a:rPr lang="pl-PL" dirty="0" err="1" smtClean="0"/>
              <a:t>die</a:t>
            </a:r>
            <a:r>
              <a:rPr lang="pl-PL" dirty="0" smtClean="0"/>
              <a:t> Becher</a:t>
            </a:r>
            <a:endParaRPr lang="pl-PL" dirty="0"/>
          </a:p>
        </p:txBody>
      </p:sp>
      <p:pic>
        <p:nvPicPr>
          <p:cNvPr id="5122" name="Picture 2" descr="http://upload.wikimedia.org/wikipedia/commons/1/14/Wigomat-filterkaffeetasse.jpg"/>
          <p:cNvPicPr>
            <a:picLocks noChangeAspect="1" noChangeArrowheads="1"/>
          </p:cNvPicPr>
          <p:nvPr/>
        </p:nvPicPr>
        <p:blipFill>
          <a:blip r:embed="rId2"/>
          <a:srcRect/>
          <a:stretch>
            <a:fillRect/>
          </a:stretch>
        </p:blipFill>
        <p:spPr bwMode="auto">
          <a:xfrm>
            <a:off x="2071670" y="1285860"/>
            <a:ext cx="5048250" cy="5048250"/>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664</Words>
  <Application>Microsoft Office PowerPoint</Application>
  <PresentationFormat>Pokaz na ekranie (4:3)</PresentationFormat>
  <Paragraphs>78</Paragraphs>
  <Slides>51</Slides>
  <Notes>0</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Motyw pakietu Office</vt:lpstr>
      <vt:lpstr>das Essgeschirr</vt:lpstr>
      <vt:lpstr>das Essgeschirr</vt:lpstr>
      <vt:lpstr>Gedeckter Esstisch für fünf Personen um 1900</vt:lpstr>
      <vt:lpstr>der Teller/die Teller</vt:lpstr>
      <vt:lpstr>der Platzteller</vt:lpstr>
      <vt:lpstr>die Tasse/die Tassen  Eine Tasse ist ein Trinkgefäß mit Henkel</vt:lpstr>
      <vt:lpstr>   die Kaffeetasse   </vt:lpstr>
      <vt:lpstr>die Suppentasse</vt:lpstr>
      <vt:lpstr>der Becher/die Becher</vt:lpstr>
      <vt:lpstr>der Krug/die Krüge</vt:lpstr>
      <vt:lpstr>die Teetasse</vt:lpstr>
      <vt:lpstr>die Kaffeekanne</vt:lpstr>
      <vt:lpstr>die Thermos-Kaffeekanne</vt:lpstr>
      <vt:lpstr>der Milchgießer</vt:lpstr>
      <vt:lpstr>die Zuckerdose</vt:lpstr>
      <vt:lpstr>der Eierbecher/die Eierbecher</vt:lpstr>
      <vt:lpstr>die Schüssel/ die Schüsseln</vt:lpstr>
      <vt:lpstr>die Schale/ die Schalen</vt:lpstr>
      <vt:lpstr>die Butterdose</vt:lpstr>
      <vt:lpstr>die Servierplatte</vt:lpstr>
      <vt:lpstr>das Tablett/die Tabletts</vt:lpstr>
      <vt:lpstr>die Sauciere/ die Saucenschüssel</vt:lpstr>
      <vt:lpstr>Das Trinkglas ist ein Trinkgefäß aus Glas, in das Gertänke eingefüllt werden und aus denen Menschen unmittelbar trinken.</vt:lpstr>
      <vt:lpstr>das Bierglas</vt:lpstr>
      <vt:lpstr>das Weinglas/die Weingläser</vt:lpstr>
      <vt:lpstr>das Weißweinglas</vt:lpstr>
      <vt:lpstr>das Rotweinglas</vt:lpstr>
      <vt:lpstr>die Karaffe</vt:lpstr>
      <vt:lpstr>das Sektglas</vt:lpstr>
      <vt:lpstr>das Wasserglas</vt:lpstr>
      <vt:lpstr>das Cocktailglas</vt:lpstr>
      <vt:lpstr>das Schnapsglas</vt:lpstr>
      <vt:lpstr>das Essbesteck – die Stäbchen, der Porzellanlöffel, der Teelöffel, der Esslöffel, die Gabel, das Messer, das Fischmesser</vt:lpstr>
      <vt:lpstr>Ein Gedeck einer großbürgerlichen Tafel (Deutschland, nach 1888)</vt:lpstr>
      <vt:lpstr>das Essbesteck, das Tafelbesteck</vt:lpstr>
      <vt:lpstr>der Honiglöffel </vt:lpstr>
      <vt:lpstr>der Teelöffel</vt:lpstr>
      <vt:lpstr>der Kaviarlöffel aus Perlmutt </vt:lpstr>
      <vt:lpstr>das Messer</vt:lpstr>
      <vt:lpstr>die Messerbank mit dem Messer</vt:lpstr>
      <vt:lpstr>der Butterstreicher oder kleines Brotmesser</vt:lpstr>
      <vt:lpstr>die Tafelgabel, die Fischgabel, die Dessertgabel</vt:lpstr>
      <vt:lpstr>die Tranchiergabel</vt:lpstr>
      <vt:lpstr>Die Zange</vt:lpstr>
      <vt:lpstr>das Fischbesteck (links) und normales Besteck</vt:lpstr>
      <vt:lpstr>das Hummerbesteck</vt:lpstr>
      <vt:lpstr>das Kaffeebesteck – das Tortenmesser, der Tortenheber, der Zuckerschaufel. die Zuckrzange, der Teelöffel, der Sahnelöffel, die Kuchengabel </vt:lpstr>
      <vt:lpstr>das Schneckenbesteck</vt:lpstr>
      <vt:lpstr>das Tranchierbesteck - Tranchiermesser und -gabel</vt:lpstr>
      <vt:lpstr>das Reinigungsbesteck – die Krümelabziehklinge, der Tischbesen (und -schaufel), der Tischroller</vt:lpstr>
      <vt:lpstr>das Essgeschirrder Bundeswehr – der Henkelman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EUGENIA</dc:creator>
  <cp:lastModifiedBy>EUGENIA</cp:lastModifiedBy>
  <cp:revision>24</cp:revision>
  <dcterms:created xsi:type="dcterms:W3CDTF">2015-05-11T17:06:45Z</dcterms:created>
  <dcterms:modified xsi:type="dcterms:W3CDTF">2015-05-11T20:41:26Z</dcterms:modified>
</cp:coreProperties>
</file>