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kcja domyślna" id="{CB47526C-BB19-40FD-B7CA-245740C16F60}">
          <p14:sldIdLst>
            <p14:sldId id="256"/>
          </p14:sldIdLst>
        </p14:section>
        <p14:section name="Sekcja bez tytułu" id="{7AC90CFB-3B3B-4DB2-AE07-793EE9C19161}">
          <p14:sldIdLst>
            <p14:sldId id="257"/>
          </p14:sldIdLst>
        </p14:section>
        <p14:section name="Sekcja bez tytułu" id="{6973E8EE-26FF-4B26-86F4-11CB822A3613}">
          <p14:sldIdLst>
            <p14:sldId id="262"/>
            <p14:sldId id="259"/>
            <p14:sldId id="258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079E4-CD64-491B-B0ED-DBA983927A0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49C6EA-20FE-4778-AD21-06A77619E941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400"/>
            <a:t>to,czego dziecko nie robi, a powinno </a:t>
          </a:r>
        </a:p>
      </dgm:t>
    </dgm:pt>
    <dgm:pt modelId="{7EBD9794-D667-4ACD-B196-6191F3DADEB0}" type="parTrans" cxnId="{66F7D780-77E0-430F-8487-46F8ADCD6C7C}">
      <dgm:prSet/>
      <dgm:spPr/>
      <dgm:t>
        <a:bodyPr/>
        <a:lstStyle/>
        <a:p>
          <a:endParaRPr lang="pl-PL"/>
        </a:p>
      </dgm:t>
    </dgm:pt>
    <dgm:pt modelId="{F481D511-5236-4072-B0DF-ED57CFFA2322}" type="sibTrans" cxnId="{66F7D780-77E0-430F-8487-46F8ADCD6C7C}">
      <dgm:prSet/>
      <dgm:spPr/>
      <dgm:t>
        <a:bodyPr/>
        <a:lstStyle/>
        <a:p>
          <a:endParaRPr lang="pl-PL"/>
        </a:p>
      </dgm:t>
    </dgm:pt>
    <dgm:pt modelId="{42190F70-8B83-44CF-8565-8360198E812F}">
      <dgm:prSet phldrT="[Teks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200">
              <a:solidFill>
                <a:schemeClr val="tx1"/>
              </a:solidFill>
            </a:rPr>
            <a:t>-nie ubiera się samodzielnie-nie bawi się z rodzicami</a:t>
          </a:r>
        </a:p>
      </dgm:t>
    </dgm:pt>
    <dgm:pt modelId="{78049F2C-A26A-4F18-9442-2EB26441F013}" type="parTrans" cxnId="{7997B9AE-BBE6-43F4-886C-9EB172788FF1}">
      <dgm:prSet/>
      <dgm:spPr/>
      <dgm:t>
        <a:bodyPr/>
        <a:lstStyle/>
        <a:p>
          <a:endParaRPr lang="pl-PL"/>
        </a:p>
      </dgm:t>
    </dgm:pt>
    <dgm:pt modelId="{1FCCC26E-6D25-490E-B113-AF382EA81D40}" type="sibTrans" cxnId="{7997B9AE-BBE6-43F4-886C-9EB172788FF1}">
      <dgm:prSet/>
      <dgm:spPr/>
      <dgm:t>
        <a:bodyPr/>
        <a:lstStyle/>
        <a:p>
          <a:endParaRPr lang="pl-PL"/>
        </a:p>
      </dgm:t>
    </dgm:pt>
    <dgm:pt modelId="{7EBA3E90-1816-4935-8013-F5D0EA3B2731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400"/>
            <a:t>to,co dziecko robi,a nie powinno</a:t>
          </a:r>
        </a:p>
      </dgm:t>
    </dgm:pt>
    <dgm:pt modelId="{D601C3EF-11A2-41FB-AB68-A99050F4CE04}" type="parTrans" cxnId="{C749EEAB-7B92-485F-9C03-BCF9E4488AEA}">
      <dgm:prSet/>
      <dgm:spPr/>
      <dgm:t>
        <a:bodyPr/>
        <a:lstStyle/>
        <a:p>
          <a:endParaRPr lang="pl-PL"/>
        </a:p>
      </dgm:t>
    </dgm:pt>
    <dgm:pt modelId="{5B980BC0-902A-47D4-8F8D-75620B3C56E3}" type="sibTrans" cxnId="{C749EEAB-7B92-485F-9C03-BCF9E4488AEA}">
      <dgm:prSet/>
      <dgm:spPr/>
      <dgm:t>
        <a:bodyPr/>
        <a:lstStyle/>
        <a:p>
          <a:endParaRPr lang="pl-PL"/>
        </a:p>
      </dgm:t>
    </dgm:pt>
    <dgm:pt modelId="{9499DB79-894E-47E2-86B3-8579DDBCE90F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200"/>
            <a:t>-nie je stałych pokarmów-nie sygnalizuje potrzeb fizjologicznych </a:t>
          </a:r>
        </a:p>
      </dgm:t>
    </dgm:pt>
    <dgm:pt modelId="{4FE0967F-264D-4C74-91A9-8F4CBCD58A84}" type="parTrans" cxnId="{4DB2E017-EFFD-479F-BAE5-9BA8E03F4321}">
      <dgm:prSet/>
      <dgm:spPr/>
      <dgm:t>
        <a:bodyPr/>
        <a:lstStyle/>
        <a:p>
          <a:endParaRPr lang="pl-PL"/>
        </a:p>
      </dgm:t>
    </dgm:pt>
    <dgm:pt modelId="{FE35CE24-E72F-4878-994E-372CD1FA2237}" type="sibTrans" cxnId="{4DB2E017-EFFD-479F-BAE5-9BA8E03F4321}">
      <dgm:prSet/>
      <dgm:spPr/>
      <dgm:t>
        <a:bodyPr/>
        <a:lstStyle/>
        <a:p>
          <a:endParaRPr lang="pl-PL"/>
        </a:p>
      </dgm:t>
    </dgm:pt>
    <dgm:pt modelId="{7058CDC3-8AEE-4587-BBA6-C685877580DC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/>
            <a:t>-ogląda TV-gra na tablecie,telefonie, PC itp..</a:t>
          </a:r>
        </a:p>
      </dgm:t>
    </dgm:pt>
    <dgm:pt modelId="{54E64EA4-2617-40F8-B0E3-42464BF755E7}" type="parTrans" cxnId="{AD367CAB-0C65-492D-87D7-C0CCA16D1FBA}">
      <dgm:prSet/>
      <dgm:spPr/>
      <dgm:t>
        <a:bodyPr/>
        <a:lstStyle/>
        <a:p>
          <a:endParaRPr lang="pl-PL"/>
        </a:p>
      </dgm:t>
    </dgm:pt>
    <dgm:pt modelId="{32318461-6CCD-4F8A-80F1-F423A057EE54}" type="sibTrans" cxnId="{AD367CAB-0C65-492D-87D7-C0CCA16D1FBA}">
      <dgm:prSet/>
      <dgm:spPr/>
      <dgm:t>
        <a:bodyPr/>
        <a:lstStyle/>
        <a:p>
          <a:endParaRPr lang="pl-PL"/>
        </a:p>
      </dgm:t>
    </dgm:pt>
    <dgm:pt modelId="{956ABEC5-706C-4336-A687-588EF096D447}">
      <dgm:prSet phldrT="[Teks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/>
            <a:t>-ssie smoczek powyżej 1r.ż.-je przy pomocy smoczka i butelki</a:t>
          </a:r>
        </a:p>
      </dgm:t>
    </dgm:pt>
    <dgm:pt modelId="{AEE87898-B50A-49EC-90BD-F24100A13B58}" type="parTrans" cxnId="{C600CEA0-8489-4C42-935A-C60DA17FC85E}">
      <dgm:prSet/>
      <dgm:spPr/>
      <dgm:t>
        <a:bodyPr/>
        <a:lstStyle/>
        <a:p>
          <a:endParaRPr lang="pl-PL"/>
        </a:p>
      </dgm:t>
    </dgm:pt>
    <dgm:pt modelId="{F7FDD06D-4D2C-47E3-A9A1-4EB518BE679C}" type="sibTrans" cxnId="{C600CEA0-8489-4C42-935A-C60DA17FC85E}">
      <dgm:prSet/>
      <dgm:spPr/>
      <dgm:t>
        <a:bodyPr/>
        <a:lstStyle/>
        <a:p>
          <a:endParaRPr lang="pl-PL"/>
        </a:p>
      </dgm:t>
    </dgm:pt>
    <dgm:pt modelId="{3EFBEEE5-3A79-4A3E-9DE7-2543B2806F9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200">
              <a:solidFill>
                <a:schemeClr val="tx1"/>
              </a:solidFill>
            </a:rPr>
            <a:t>-jest</a:t>
          </a:r>
          <a:r>
            <a:rPr lang="pl-PL" sz="1200" baseline="0">
              <a:solidFill>
                <a:schemeClr val="tx1"/>
              </a:solidFill>
            </a:rPr>
            <a:t> nadmiernie pobudzone</a:t>
          </a:r>
          <a:endParaRPr lang="pl-PL" sz="1200">
            <a:solidFill>
              <a:schemeClr val="tx1"/>
            </a:solidFill>
          </a:endParaRPr>
        </a:p>
      </dgm:t>
    </dgm:pt>
    <dgm:pt modelId="{75A72F3C-DD3F-40C3-AC70-2ADF7096A7D1}" type="parTrans" cxnId="{2FD5294E-B5F3-4EE5-9FA0-25D24193286B}">
      <dgm:prSet/>
      <dgm:spPr/>
      <dgm:t>
        <a:bodyPr/>
        <a:lstStyle/>
        <a:p>
          <a:endParaRPr lang="pl-PL"/>
        </a:p>
      </dgm:t>
    </dgm:pt>
    <dgm:pt modelId="{6E96D10F-326C-46A5-A49C-9D770E79B65A}" type="sibTrans" cxnId="{2FD5294E-B5F3-4EE5-9FA0-25D24193286B}">
      <dgm:prSet/>
      <dgm:spPr/>
      <dgm:t>
        <a:bodyPr/>
        <a:lstStyle/>
        <a:p>
          <a:endParaRPr lang="pl-PL"/>
        </a:p>
      </dgm:t>
    </dgm:pt>
    <dgm:pt modelId="{D5A02455-ADB5-4103-AB91-E48998094D8B}" type="pres">
      <dgm:prSet presAssocID="{823079E4-CD64-491B-B0ED-DBA983927A0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6AF00C2-600C-48FF-A1C0-566A98A329B4}" type="pres">
      <dgm:prSet presAssocID="{823079E4-CD64-491B-B0ED-DBA983927A0E}" presName="dummyMaxCanvas" presStyleCnt="0"/>
      <dgm:spPr/>
    </dgm:pt>
    <dgm:pt modelId="{68839C95-4C57-49DD-AFB3-E7B5980DB6F7}" type="pres">
      <dgm:prSet presAssocID="{823079E4-CD64-491B-B0ED-DBA983927A0E}" presName="parentComposite" presStyleCnt="0"/>
      <dgm:spPr/>
    </dgm:pt>
    <dgm:pt modelId="{DC885277-89FE-4BA7-A0BC-52B01790C5C1}" type="pres">
      <dgm:prSet presAssocID="{823079E4-CD64-491B-B0ED-DBA983927A0E}" presName="parent1" presStyleLbl="alignAccFollowNode1" presStyleIdx="0" presStyleCnt="4" custLinFactNeighborX="16858">
        <dgm:presLayoutVars>
          <dgm:chMax val="4"/>
        </dgm:presLayoutVars>
      </dgm:prSet>
      <dgm:spPr/>
    </dgm:pt>
    <dgm:pt modelId="{97B7C20F-AE84-4F36-94B7-7D1C59EF71A4}" type="pres">
      <dgm:prSet presAssocID="{823079E4-CD64-491B-B0ED-DBA983927A0E}" presName="parent2" presStyleLbl="alignAccFollowNode1" presStyleIdx="1" presStyleCnt="4" custLinFactNeighborX="20881">
        <dgm:presLayoutVars>
          <dgm:chMax val="4"/>
        </dgm:presLayoutVars>
      </dgm:prSet>
      <dgm:spPr/>
    </dgm:pt>
    <dgm:pt modelId="{8FFE8CD1-0346-40C2-8A2B-E01D086A3D4C}" type="pres">
      <dgm:prSet presAssocID="{823079E4-CD64-491B-B0ED-DBA983927A0E}" presName="childrenComposite" presStyleCnt="0"/>
      <dgm:spPr/>
    </dgm:pt>
    <dgm:pt modelId="{2A0079D0-5E82-407B-AEC5-68DD4657B5AF}" type="pres">
      <dgm:prSet presAssocID="{823079E4-CD64-491B-B0ED-DBA983927A0E}" presName="dummyMaxCanvas_ChildArea" presStyleCnt="0"/>
      <dgm:spPr/>
    </dgm:pt>
    <dgm:pt modelId="{14A86D26-00ED-4215-9D24-47002AB0F403}" type="pres">
      <dgm:prSet presAssocID="{823079E4-CD64-491B-B0ED-DBA983927A0E}" presName="fulcrum" presStyleLbl="alignAccFollowNode1" presStyleIdx="2" presStyleCnt="4"/>
      <dgm:spPr/>
    </dgm:pt>
    <dgm:pt modelId="{8E6C6AAB-8500-4B57-83F0-BF2DA7FEB9EC}" type="pres">
      <dgm:prSet presAssocID="{823079E4-CD64-491B-B0ED-DBA983927A0E}" presName="balance_23" presStyleLbl="alignAccFollowNode1" presStyleIdx="3" presStyleCnt="4">
        <dgm:presLayoutVars>
          <dgm:bulletEnabled val="1"/>
        </dgm:presLayoutVars>
      </dgm:prSet>
      <dgm:spPr/>
    </dgm:pt>
    <dgm:pt modelId="{3EED2947-BE08-44E4-96DD-BF76571D0C7B}" type="pres">
      <dgm:prSet presAssocID="{823079E4-CD64-491B-B0ED-DBA983927A0E}" presName="right_23_1" presStyleLbl="node1" presStyleIdx="0" presStyleCnt="5" custScaleY="125100" custLinFactX="-34809" custLinFactY="-46645" custLinFactNeighborX="-100000" custLinFactNeighborY="-100000">
        <dgm:presLayoutVars>
          <dgm:bulletEnabled val="1"/>
        </dgm:presLayoutVars>
      </dgm:prSet>
      <dgm:spPr/>
    </dgm:pt>
    <dgm:pt modelId="{81B99B81-3D44-49C0-B174-291D40F73145}" type="pres">
      <dgm:prSet presAssocID="{823079E4-CD64-491B-B0ED-DBA983927A0E}" presName="right_23_2" presStyleLbl="node1" presStyleIdx="1" presStyleCnt="5" custLinFactNeighborX="6132" custLinFactNeighborY="-2586">
        <dgm:presLayoutVars>
          <dgm:bulletEnabled val="1"/>
        </dgm:presLayoutVars>
      </dgm:prSet>
      <dgm:spPr/>
    </dgm:pt>
    <dgm:pt modelId="{39D97521-DED8-4F2B-B775-83869C16E504}" type="pres">
      <dgm:prSet presAssocID="{823079E4-CD64-491B-B0ED-DBA983927A0E}" presName="right_23_3" presStyleLbl="node1" presStyleIdx="2" presStyleCnt="5" custLinFactNeighborX="7279" custLinFactNeighborY="-10309">
        <dgm:presLayoutVars>
          <dgm:bulletEnabled val="1"/>
        </dgm:presLayoutVars>
      </dgm:prSet>
      <dgm:spPr/>
    </dgm:pt>
    <dgm:pt modelId="{B28E2005-FBCF-4519-8150-E038C9099B2A}" type="pres">
      <dgm:prSet presAssocID="{823079E4-CD64-491B-B0ED-DBA983927A0E}" presName="left_23_1" presStyleLbl="node1" presStyleIdx="3" presStyleCnt="5" custLinFactNeighborX="-279" custLinFactNeighborY="-5747">
        <dgm:presLayoutVars>
          <dgm:bulletEnabled val="1"/>
        </dgm:presLayoutVars>
      </dgm:prSet>
      <dgm:spPr/>
    </dgm:pt>
    <dgm:pt modelId="{19560E9F-81D1-4A96-A8EA-8DB1801F8BBF}" type="pres">
      <dgm:prSet presAssocID="{823079E4-CD64-491B-B0ED-DBA983927A0E}" presName="left_23_2" presStyleLbl="node1" presStyleIdx="4" presStyleCnt="5" custLinFactX="40662" custLinFactY="14943" custLinFactNeighborX="100000" custLinFactNeighborY="100000">
        <dgm:presLayoutVars>
          <dgm:bulletEnabled val="1"/>
        </dgm:presLayoutVars>
      </dgm:prSet>
      <dgm:spPr/>
    </dgm:pt>
  </dgm:ptLst>
  <dgm:cxnLst>
    <dgm:cxn modelId="{4DB2E017-EFFD-479F-BAE5-9BA8E03F4321}" srcId="{7EBA3E90-1816-4935-8013-F5D0EA3B2731}" destId="{9499DB79-894E-47E2-86B3-8579DDBCE90F}" srcOrd="0" destOrd="0" parTransId="{4FE0967F-264D-4C74-91A9-8F4CBCD58A84}" sibTransId="{FE35CE24-E72F-4878-994E-372CD1FA2237}"/>
    <dgm:cxn modelId="{707DA838-17D7-40DB-9631-A5034FBEA16F}" type="presOf" srcId="{42190F70-8B83-44CF-8565-8360198E812F}" destId="{B28E2005-FBCF-4519-8150-E038C9099B2A}" srcOrd="0" destOrd="0" presId="urn:microsoft.com/office/officeart/2005/8/layout/balance1"/>
    <dgm:cxn modelId="{56F9A440-B263-4F2A-AB5E-1052D3E98603}" type="presOf" srcId="{4849C6EA-20FE-4778-AD21-06A77619E941}" destId="{DC885277-89FE-4BA7-A0BC-52B01790C5C1}" srcOrd="0" destOrd="0" presId="urn:microsoft.com/office/officeart/2005/8/layout/balance1"/>
    <dgm:cxn modelId="{7B4AB16D-FBAA-4F5D-9693-8E435B0F6BA5}" type="presOf" srcId="{7EBA3E90-1816-4935-8013-F5D0EA3B2731}" destId="{97B7C20F-AE84-4F36-94B7-7D1C59EF71A4}" srcOrd="0" destOrd="0" presId="urn:microsoft.com/office/officeart/2005/8/layout/balance1"/>
    <dgm:cxn modelId="{2FD5294E-B5F3-4EE5-9FA0-25D24193286B}" srcId="{4849C6EA-20FE-4778-AD21-06A77619E941}" destId="{3EFBEEE5-3A79-4A3E-9DE7-2543B2806F94}" srcOrd="1" destOrd="0" parTransId="{75A72F3C-DD3F-40C3-AC70-2ADF7096A7D1}" sibTransId="{6E96D10F-326C-46A5-A49C-9D770E79B65A}"/>
    <dgm:cxn modelId="{66F7D780-77E0-430F-8487-46F8ADCD6C7C}" srcId="{823079E4-CD64-491B-B0ED-DBA983927A0E}" destId="{4849C6EA-20FE-4778-AD21-06A77619E941}" srcOrd="0" destOrd="0" parTransId="{7EBD9794-D667-4ACD-B196-6191F3DADEB0}" sibTransId="{F481D511-5236-4072-B0DF-ED57CFFA2322}"/>
    <dgm:cxn modelId="{C600CEA0-8489-4C42-935A-C60DA17FC85E}" srcId="{7EBA3E90-1816-4935-8013-F5D0EA3B2731}" destId="{956ABEC5-706C-4336-A687-588EF096D447}" srcOrd="2" destOrd="0" parTransId="{AEE87898-B50A-49EC-90BD-F24100A13B58}" sibTransId="{F7FDD06D-4D2C-47E3-A9A1-4EB518BE679C}"/>
    <dgm:cxn modelId="{AD367CAB-0C65-492D-87D7-C0CCA16D1FBA}" srcId="{7EBA3E90-1816-4935-8013-F5D0EA3B2731}" destId="{7058CDC3-8AEE-4587-BBA6-C685877580DC}" srcOrd="1" destOrd="0" parTransId="{54E64EA4-2617-40F8-B0E3-42464BF755E7}" sibTransId="{32318461-6CCD-4F8A-80F1-F423A057EE54}"/>
    <dgm:cxn modelId="{C749EEAB-7B92-485F-9C03-BCF9E4488AEA}" srcId="{823079E4-CD64-491B-B0ED-DBA983927A0E}" destId="{7EBA3E90-1816-4935-8013-F5D0EA3B2731}" srcOrd="1" destOrd="0" parTransId="{D601C3EF-11A2-41FB-AB68-A99050F4CE04}" sibTransId="{5B980BC0-902A-47D4-8F8D-75620B3C56E3}"/>
    <dgm:cxn modelId="{7997B9AE-BBE6-43F4-886C-9EB172788FF1}" srcId="{4849C6EA-20FE-4778-AD21-06A77619E941}" destId="{42190F70-8B83-44CF-8565-8360198E812F}" srcOrd="0" destOrd="0" parTransId="{78049F2C-A26A-4F18-9442-2EB26441F013}" sibTransId="{1FCCC26E-6D25-490E-B113-AF382EA81D40}"/>
    <dgm:cxn modelId="{2514CFB6-3552-4CA0-884C-3D5D0A147320}" type="presOf" srcId="{3EFBEEE5-3A79-4A3E-9DE7-2543B2806F94}" destId="{19560E9F-81D1-4A96-A8EA-8DB1801F8BBF}" srcOrd="0" destOrd="0" presId="urn:microsoft.com/office/officeart/2005/8/layout/balance1"/>
    <dgm:cxn modelId="{EC1BEAC1-B9D4-4B4B-A41F-B52A05B84C1A}" type="presOf" srcId="{823079E4-CD64-491B-B0ED-DBA983927A0E}" destId="{D5A02455-ADB5-4103-AB91-E48998094D8B}" srcOrd="0" destOrd="0" presId="urn:microsoft.com/office/officeart/2005/8/layout/balance1"/>
    <dgm:cxn modelId="{0C5492C8-6632-4C16-AAF6-3B458F7CB00E}" type="presOf" srcId="{9499DB79-894E-47E2-86B3-8579DDBCE90F}" destId="{3EED2947-BE08-44E4-96DD-BF76571D0C7B}" srcOrd="0" destOrd="0" presId="urn:microsoft.com/office/officeart/2005/8/layout/balance1"/>
    <dgm:cxn modelId="{4B1A9EEF-8DD0-4DCE-85B4-25DCDDF9DFE8}" type="presOf" srcId="{7058CDC3-8AEE-4587-BBA6-C685877580DC}" destId="{81B99B81-3D44-49C0-B174-291D40F73145}" srcOrd="0" destOrd="0" presId="urn:microsoft.com/office/officeart/2005/8/layout/balance1"/>
    <dgm:cxn modelId="{A6DF3BF6-9DC1-4B27-AD55-F5EBFB615DF9}" type="presOf" srcId="{956ABEC5-706C-4336-A687-588EF096D447}" destId="{39D97521-DED8-4F2B-B775-83869C16E504}" srcOrd="0" destOrd="0" presId="urn:microsoft.com/office/officeart/2005/8/layout/balance1"/>
    <dgm:cxn modelId="{FA5F4FEB-7A33-4D01-AD2A-1FF6E4C26923}" type="presParOf" srcId="{D5A02455-ADB5-4103-AB91-E48998094D8B}" destId="{C6AF00C2-600C-48FF-A1C0-566A98A329B4}" srcOrd="0" destOrd="0" presId="urn:microsoft.com/office/officeart/2005/8/layout/balance1"/>
    <dgm:cxn modelId="{81F3CDBE-0213-4080-AE3F-C101462CB995}" type="presParOf" srcId="{D5A02455-ADB5-4103-AB91-E48998094D8B}" destId="{68839C95-4C57-49DD-AFB3-E7B5980DB6F7}" srcOrd="1" destOrd="0" presId="urn:microsoft.com/office/officeart/2005/8/layout/balance1"/>
    <dgm:cxn modelId="{B704AB42-0369-46DD-B9DD-C4DD83D1795F}" type="presParOf" srcId="{68839C95-4C57-49DD-AFB3-E7B5980DB6F7}" destId="{DC885277-89FE-4BA7-A0BC-52B01790C5C1}" srcOrd="0" destOrd="0" presId="urn:microsoft.com/office/officeart/2005/8/layout/balance1"/>
    <dgm:cxn modelId="{38940AB7-E04A-4B26-A973-577D281C3295}" type="presParOf" srcId="{68839C95-4C57-49DD-AFB3-E7B5980DB6F7}" destId="{97B7C20F-AE84-4F36-94B7-7D1C59EF71A4}" srcOrd="1" destOrd="0" presId="urn:microsoft.com/office/officeart/2005/8/layout/balance1"/>
    <dgm:cxn modelId="{86C836E8-BAEC-463F-A637-746A8665820F}" type="presParOf" srcId="{D5A02455-ADB5-4103-AB91-E48998094D8B}" destId="{8FFE8CD1-0346-40C2-8A2B-E01D086A3D4C}" srcOrd="2" destOrd="0" presId="urn:microsoft.com/office/officeart/2005/8/layout/balance1"/>
    <dgm:cxn modelId="{A26087AF-2E3B-47D3-BAAB-449DB3050363}" type="presParOf" srcId="{8FFE8CD1-0346-40C2-8A2B-E01D086A3D4C}" destId="{2A0079D0-5E82-407B-AEC5-68DD4657B5AF}" srcOrd="0" destOrd="0" presId="urn:microsoft.com/office/officeart/2005/8/layout/balance1"/>
    <dgm:cxn modelId="{DFCF6510-CE12-4640-ABA6-5EEB97A9489B}" type="presParOf" srcId="{8FFE8CD1-0346-40C2-8A2B-E01D086A3D4C}" destId="{14A86D26-00ED-4215-9D24-47002AB0F403}" srcOrd="1" destOrd="0" presId="urn:microsoft.com/office/officeart/2005/8/layout/balance1"/>
    <dgm:cxn modelId="{2F3D984F-CE58-4862-8586-0612AA23EE9F}" type="presParOf" srcId="{8FFE8CD1-0346-40C2-8A2B-E01D086A3D4C}" destId="{8E6C6AAB-8500-4B57-83F0-BF2DA7FEB9EC}" srcOrd="2" destOrd="0" presId="urn:microsoft.com/office/officeart/2005/8/layout/balance1"/>
    <dgm:cxn modelId="{E27DBEF5-C469-42C8-88F8-9EC396B2CB67}" type="presParOf" srcId="{8FFE8CD1-0346-40C2-8A2B-E01D086A3D4C}" destId="{3EED2947-BE08-44E4-96DD-BF76571D0C7B}" srcOrd="3" destOrd="0" presId="urn:microsoft.com/office/officeart/2005/8/layout/balance1"/>
    <dgm:cxn modelId="{0DCBC215-6E42-4D87-840D-807FB0A4A23C}" type="presParOf" srcId="{8FFE8CD1-0346-40C2-8A2B-E01D086A3D4C}" destId="{81B99B81-3D44-49C0-B174-291D40F73145}" srcOrd="4" destOrd="0" presId="urn:microsoft.com/office/officeart/2005/8/layout/balance1"/>
    <dgm:cxn modelId="{7F1AB539-63B7-479F-A431-B87ABCF7B8E4}" type="presParOf" srcId="{8FFE8CD1-0346-40C2-8A2B-E01D086A3D4C}" destId="{39D97521-DED8-4F2B-B775-83869C16E504}" srcOrd="5" destOrd="0" presId="urn:microsoft.com/office/officeart/2005/8/layout/balance1"/>
    <dgm:cxn modelId="{E2FA1073-A75D-436A-AA7F-F83EC7534380}" type="presParOf" srcId="{8FFE8CD1-0346-40C2-8A2B-E01D086A3D4C}" destId="{B28E2005-FBCF-4519-8150-E038C9099B2A}" srcOrd="6" destOrd="0" presId="urn:microsoft.com/office/officeart/2005/8/layout/balance1"/>
    <dgm:cxn modelId="{078949C6-0091-4F19-BD11-353FB8A744DE}" type="presParOf" srcId="{8FFE8CD1-0346-40C2-8A2B-E01D086A3D4C}" destId="{19560E9F-81D1-4A96-A8EA-8DB1801F8B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CAA9B-1C64-470B-A94B-2BAC07334D4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3BA58F0-A2E1-4F43-B789-BE9B91C647CA}">
      <dgm:prSet custT="1"/>
      <dgm:spPr/>
      <dgm:t>
        <a:bodyPr/>
        <a:lstStyle/>
        <a:p>
          <a:pPr algn="ctr"/>
          <a:endParaRPr lang="pl-PL" sz="1100"/>
        </a:p>
      </dgm:t>
    </dgm:pt>
    <dgm:pt modelId="{118648F2-DA12-4BA2-AB97-DA39ADAA03D3}" type="parTrans" cxnId="{613268E2-2374-4FAE-A642-F2E59EEC50B7}">
      <dgm:prSet/>
      <dgm:spPr/>
      <dgm:t>
        <a:bodyPr/>
        <a:lstStyle/>
        <a:p>
          <a:endParaRPr lang="pl-PL"/>
        </a:p>
      </dgm:t>
    </dgm:pt>
    <dgm:pt modelId="{EED44522-8278-44A7-AFCA-1871981D9A9D}" type="sibTrans" cxnId="{613268E2-2374-4FAE-A642-F2E59EEC50B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pl-PL"/>
        </a:p>
      </dgm:t>
    </dgm:pt>
    <dgm:pt modelId="{4923ED5D-7CE8-4AFB-AE39-6E86E7E929E2}">
      <dgm:prSet phldrT="[Tekst]" custT="1"/>
      <dgm:spPr/>
      <dgm:t>
        <a:bodyPr/>
        <a:lstStyle/>
        <a:p>
          <a:pPr algn="l"/>
          <a:r>
            <a:rPr lang="pl-PL" sz="1000" b="1">
              <a:solidFill>
                <a:schemeClr val="accent1"/>
              </a:solidFill>
              <a:latin typeface="Calibri" pitchFamily="34" charset="0"/>
            </a:rPr>
            <a:t>Naukowcy mówią o syndromie„brakującej" połowy sekundy, tzn.: „</a:t>
          </a:r>
          <a:r>
            <a:rPr lang="pl-PL" sz="1000" b="1" i="1">
              <a:solidFill>
                <a:schemeClr val="accent1"/>
              </a:solidFill>
              <a:latin typeface="Calibri" pitchFamily="34" charset="0"/>
            </a:rPr>
            <a:t>szybkość wyświetlania obrazu telewizyjnego jest tak duża, że naszemu aparatowi percepcyjnemu brakuje połowy sekundy potrzebnej na to, aby mógł przetworzyć informacje i nadać im znaczenie”.</a:t>
          </a:r>
          <a:endParaRPr lang="pl-PL" sz="1000" b="1">
            <a:solidFill>
              <a:schemeClr val="accent1"/>
            </a:solidFill>
            <a:latin typeface="Calibri" pitchFamily="34" charset="0"/>
          </a:endParaRPr>
        </a:p>
      </dgm:t>
    </dgm:pt>
    <dgm:pt modelId="{F40F632A-3304-42A4-B7FA-C346BB808AC2}" type="parTrans" cxnId="{5CAEC3BA-2117-42EE-99C0-7026E30FBAF4}">
      <dgm:prSet/>
      <dgm:spPr/>
      <dgm:t>
        <a:bodyPr/>
        <a:lstStyle/>
        <a:p>
          <a:endParaRPr lang="pl-PL"/>
        </a:p>
      </dgm:t>
    </dgm:pt>
    <dgm:pt modelId="{33FF65E4-0506-4E95-AD3A-70E4AE547C0A}" type="sibTrans" cxnId="{5CAEC3BA-2117-42EE-99C0-7026E30FBAF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pl-PL"/>
        </a:p>
      </dgm:t>
    </dgm:pt>
    <dgm:pt modelId="{0444A373-8F04-462B-924D-6B9B014EAA91}">
      <dgm:prSet phldrT="[Tekst]" custT="1"/>
      <dgm:spPr/>
      <dgm:t>
        <a:bodyPr/>
        <a:lstStyle/>
        <a:p>
          <a:r>
            <a:rPr lang="pl-PL" sz="1000" b="1">
              <a:solidFill>
                <a:srgbClr val="00B050"/>
              </a:solidFill>
              <a:effectLst/>
              <a:latin typeface="Calibri" pitchFamily="34" charset="0"/>
            </a:rPr>
            <a:t>Podczas słuchania TV, mózg uczy się eliminować dźwięki językowe i nastawia się na niewerbalne dźwięki (muzykę, reklamy). Mózg  dziecka nie nadąża z przetwarzaniem  niepożądanych bodźców,dziecko jest  jak zahipnotyzowane. </a:t>
          </a:r>
        </a:p>
      </dgm:t>
    </dgm:pt>
    <dgm:pt modelId="{6566A3CD-D0EE-4E83-9506-5C42499F4A76}" type="parTrans" cxnId="{58FA342B-6FFA-4DF9-987D-8D9A10EFBE62}">
      <dgm:prSet/>
      <dgm:spPr/>
      <dgm:t>
        <a:bodyPr/>
        <a:lstStyle/>
        <a:p>
          <a:endParaRPr lang="pl-PL"/>
        </a:p>
      </dgm:t>
    </dgm:pt>
    <dgm:pt modelId="{B23C52CA-E7C1-4380-8237-7769E3D08CF2}" type="sibTrans" cxnId="{58FA342B-6FFA-4DF9-987D-8D9A10EFBE6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D3E8F11-344E-4D74-BE68-1FCBF94E364A}">
      <dgm:prSet phldrT="[Tekst]" custT="1"/>
      <dgm:spPr/>
      <dgm:t>
        <a:bodyPr/>
        <a:lstStyle/>
        <a:p>
          <a:pPr algn="l"/>
          <a:r>
            <a:rPr lang="pl-PL" sz="1000" b="1">
              <a:latin typeface="Calibri" pitchFamily="34" charset="0"/>
            </a:rPr>
            <a:t>Dzieci najczęściej oglądają telewizję w samotności i często bez ograniczeń. Bez dialogu i rozmowy z osobą dorosłą, maluch tworzy własne, zwykle nieprawdziwe interpretacje obrazu i przekazów językowych</a:t>
          </a:r>
          <a:r>
            <a:rPr lang="pl-PL" sz="1000">
              <a:latin typeface="Calibri" pitchFamily="34" charset="0"/>
            </a:rPr>
            <a:t>.</a:t>
          </a:r>
        </a:p>
      </dgm:t>
    </dgm:pt>
    <dgm:pt modelId="{4C9CD33F-3F6C-40B3-A525-50C4530AB70F}" type="sibTrans" cxnId="{9B715B34-A402-44CA-8A91-F640B9F1DAE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pl-PL"/>
        </a:p>
      </dgm:t>
    </dgm:pt>
    <dgm:pt modelId="{3EAFD760-6DBC-491A-941E-7E84BF8F4EF7}" type="parTrans" cxnId="{9B715B34-A402-44CA-8A91-F640B9F1DAEF}">
      <dgm:prSet/>
      <dgm:spPr/>
      <dgm:t>
        <a:bodyPr/>
        <a:lstStyle/>
        <a:p>
          <a:endParaRPr lang="pl-PL"/>
        </a:p>
      </dgm:t>
    </dgm:pt>
    <dgm:pt modelId="{2423B0A9-0779-4CC6-AAAD-1E60FE0F9CDA}" type="pres">
      <dgm:prSet presAssocID="{AA5CAA9B-1C64-470B-A94B-2BAC07334D40}" presName="Name0" presStyleCnt="0">
        <dgm:presLayoutVars>
          <dgm:chMax val="7"/>
          <dgm:chPref val="7"/>
          <dgm:dir/>
        </dgm:presLayoutVars>
      </dgm:prSet>
      <dgm:spPr/>
    </dgm:pt>
    <dgm:pt modelId="{98E87BA8-94D6-49ED-9ADE-8E1935D21B81}" type="pres">
      <dgm:prSet presAssocID="{AA5CAA9B-1C64-470B-A94B-2BAC07334D40}" presName="Name1" presStyleCnt="0"/>
      <dgm:spPr/>
    </dgm:pt>
    <dgm:pt modelId="{649576CC-3EA0-4F41-B414-95C36E99B05B}" type="pres">
      <dgm:prSet presAssocID="{EED44522-8278-44A7-AFCA-1871981D9A9D}" presName="picture_1" presStyleCnt="0"/>
      <dgm:spPr/>
    </dgm:pt>
    <dgm:pt modelId="{D6F537E1-BF7D-4899-937E-BFCDCCA8D3DC}" type="pres">
      <dgm:prSet presAssocID="{EED44522-8278-44A7-AFCA-1871981D9A9D}" presName="pictureRepeatNode" presStyleLbl="alignImgPlace1" presStyleIdx="0" presStyleCnt="4" custScaleX="72129" custScaleY="72909"/>
      <dgm:spPr/>
    </dgm:pt>
    <dgm:pt modelId="{DF26C6AE-15AE-4E38-AAED-99710B9FFC8F}" type="pres">
      <dgm:prSet presAssocID="{B3BA58F0-A2E1-4F43-B789-BE9B91C647CA}" presName="text_1" presStyleLbl="node1" presStyleIdx="0" presStyleCnt="0" custLinFactNeighborX="-184" custLinFactNeighborY="24970">
        <dgm:presLayoutVars>
          <dgm:bulletEnabled val="1"/>
        </dgm:presLayoutVars>
      </dgm:prSet>
      <dgm:spPr/>
    </dgm:pt>
    <dgm:pt modelId="{7DD06FB7-E0D5-4576-B5AA-64057F3B8E90}" type="pres">
      <dgm:prSet presAssocID="{33FF65E4-0506-4E95-AD3A-70E4AE547C0A}" presName="picture_2" presStyleCnt="0"/>
      <dgm:spPr/>
    </dgm:pt>
    <dgm:pt modelId="{8C944390-79D4-41EC-BA13-4335EFED0338}" type="pres">
      <dgm:prSet presAssocID="{33FF65E4-0506-4E95-AD3A-70E4AE547C0A}" presName="pictureRepeatNode" presStyleLbl="alignImgPlace1" presStyleIdx="1" presStyleCnt="4"/>
      <dgm:spPr/>
    </dgm:pt>
    <dgm:pt modelId="{CF034FA2-A37C-48D8-928B-A561E7E15829}" type="pres">
      <dgm:prSet presAssocID="{4923ED5D-7CE8-4AFB-AE39-6E86E7E929E2}" presName="line_2" presStyleLbl="parChTrans1D1" presStyleIdx="0" presStyleCnt="3"/>
      <dgm:spPr/>
    </dgm:pt>
    <dgm:pt modelId="{C534F236-8E8F-4043-8D4C-CD8DB64905D3}" type="pres">
      <dgm:prSet presAssocID="{4923ED5D-7CE8-4AFB-AE39-6E86E7E929E2}" presName="textparent_2" presStyleLbl="node1" presStyleIdx="0" presStyleCnt="0"/>
      <dgm:spPr/>
    </dgm:pt>
    <dgm:pt modelId="{7E90370C-3689-4696-A806-E1C0EB18F7AB}" type="pres">
      <dgm:prSet presAssocID="{4923ED5D-7CE8-4AFB-AE39-6E86E7E929E2}" presName="text_2" presStyleLbl="revTx" presStyleIdx="0" presStyleCnt="3" custScaleX="265742" custScaleY="149767" custLinFactNeighborX="971" custLinFactNeighborY="-10081">
        <dgm:presLayoutVars>
          <dgm:bulletEnabled val="1"/>
        </dgm:presLayoutVars>
      </dgm:prSet>
      <dgm:spPr/>
    </dgm:pt>
    <dgm:pt modelId="{1E233BA0-A91D-4271-8A1C-ADCC4E03B011}" type="pres">
      <dgm:prSet presAssocID="{B23C52CA-E7C1-4380-8237-7769E3D08CF2}" presName="picture_3" presStyleCnt="0"/>
      <dgm:spPr/>
    </dgm:pt>
    <dgm:pt modelId="{B9C6FC71-7F05-4A57-8A22-DD4A5BEA9311}" type="pres">
      <dgm:prSet presAssocID="{B23C52CA-E7C1-4380-8237-7769E3D08CF2}" presName="pictureRepeatNode" presStyleLbl="alignImgPlace1" presStyleIdx="2" presStyleCnt="4"/>
      <dgm:spPr/>
    </dgm:pt>
    <dgm:pt modelId="{75CBE8CC-FB89-47DB-9FD3-26BF43F84A5C}" type="pres">
      <dgm:prSet presAssocID="{0444A373-8F04-462B-924D-6B9B014EAA91}" presName="line_3" presStyleLbl="parChTrans1D1" presStyleIdx="1" presStyleCnt="3"/>
      <dgm:spPr/>
    </dgm:pt>
    <dgm:pt modelId="{A44692F5-EDBF-48C3-97CD-89710CE4EC94}" type="pres">
      <dgm:prSet presAssocID="{0444A373-8F04-462B-924D-6B9B014EAA91}" presName="textparent_3" presStyleLbl="node1" presStyleIdx="0" presStyleCnt="0"/>
      <dgm:spPr/>
    </dgm:pt>
    <dgm:pt modelId="{7D3B9D6D-C686-4651-9CD1-91BED1F689DE}" type="pres">
      <dgm:prSet presAssocID="{0444A373-8F04-462B-924D-6B9B014EAA91}" presName="text_3" presStyleLbl="revTx" presStyleIdx="1" presStyleCnt="3" custLinFactNeighborX="-7481" custLinFactNeighborY="4050">
        <dgm:presLayoutVars>
          <dgm:bulletEnabled val="1"/>
        </dgm:presLayoutVars>
      </dgm:prSet>
      <dgm:spPr/>
    </dgm:pt>
    <dgm:pt modelId="{C0711FA0-DEA8-414D-B577-E0329D154CDD}" type="pres">
      <dgm:prSet presAssocID="{4C9CD33F-3F6C-40B3-A525-50C4530AB70F}" presName="picture_4" presStyleCnt="0"/>
      <dgm:spPr/>
    </dgm:pt>
    <dgm:pt modelId="{B54ACE10-E508-4010-934C-EC06340ECCD2}" type="pres">
      <dgm:prSet presAssocID="{4C9CD33F-3F6C-40B3-A525-50C4530AB70F}" presName="pictureRepeatNode" presStyleLbl="alignImgPlace1" presStyleIdx="3" presStyleCnt="4"/>
      <dgm:spPr/>
    </dgm:pt>
    <dgm:pt modelId="{78531FFD-38C3-4481-AF58-7E6C490B5A6F}" type="pres">
      <dgm:prSet presAssocID="{FD3E8F11-344E-4D74-BE68-1FCBF94E364A}" presName="line_4" presStyleLbl="parChTrans1D1" presStyleIdx="2" presStyleCnt="3"/>
      <dgm:spPr/>
    </dgm:pt>
    <dgm:pt modelId="{7C8E265C-7E53-46AF-92E0-0C030D0F9DB3}" type="pres">
      <dgm:prSet presAssocID="{FD3E8F11-344E-4D74-BE68-1FCBF94E364A}" presName="textparent_4" presStyleLbl="node1" presStyleIdx="0" presStyleCnt="0"/>
      <dgm:spPr/>
    </dgm:pt>
    <dgm:pt modelId="{A5A58056-25A3-4CF4-8426-1703289ED171}" type="pres">
      <dgm:prSet presAssocID="{FD3E8F11-344E-4D74-BE68-1FCBF94E364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D1CBFD09-FBD5-4F63-847B-5CB5B4A0CB65}" type="presOf" srcId="{FD3E8F11-344E-4D74-BE68-1FCBF94E364A}" destId="{A5A58056-25A3-4CF4-8426-1703289ED171}" srcOrd="0" destOrd="0" presId="urn:microsoft.com/office/officeart/2008/layout/CircularPictureCallout"/>
    <dgm:cxn modelId="{3DFED21A-EFB4-499C-B40B-2EE68203B3E9}" type="presOf" srcId="{4C9CD33F-3F6C-40B3-A525-50C4530AB70F}" destId="{B54ACE10-E508-4010-934C-EC06340ECCD2}" srcOrd="0" destOrd="0" presId="urn:microsoft.com/office/officeart/2008/layout/CircularPictureCallout"/>
    <dgm:cxn modelId="{8EA17325-1839-4708-93AB-D3822201E612}" type="presOf" srcId="{0444A373-8F04-462B-924D-6B9B014EAA91}" destId="{7D3B9D6D-C686-4651-9CD1-91BED1F689DE}" srcOrd="0" destOrd="0" presId="urn:microsoft.com/office/officeart/2008/layout/CircularPictureCallout"/>
    <dgm:cxn modelId="{58FA342B-6FFA-4DF9-987D-8D9A10EFBE62}" srcId="{AA5CAA9B-1C64-470B-A94B-2BAC07334D40}" destId="{0444A373-8F04-462B-924D-6B9B014EAA91}" srcOrd="2" destOrd="0" parTransId="{6566A3CD-D0EE-4E83-9506-5C42499F4A76}" sibTransId="{B23C52CA-E7C1-4380-8237-7769E3D08CF2}"/>
    <dgm:cxn modelId="{9B715B34-A402-44CA-8A91-F640B9F1DAEF}" srcId="{AA5CAA9B-1C64-470B-A94B-2BAC07334D40}" destId="{FD3E8F11-344E-4D74-BE68-1FCBF94E364A}" srcOrd="3" destOrd="0" parTransId="{3EAFD760-6DBC-491A-941E-7E84BF8F4EF7}" sibTransId="{4C9CD33F-3F6C-40B3-A525-50C4530AB70F}"/>
    <dgm:cxn modelId="{2938713D-941D-4C1C-9676-CCAF49C1B7E1}" type="presOf" srcId="{B23C52CA-E7C1-4380-8237-7769E3D08CF2}" destId="{B9C6FC71-7F05-4A57-8A22-DD4A5BEA9311}" srcOrd="0" destOrd="0" presId="urn:microsoft.com/office/officeart/2008/layout/CircularPictureCallout"/>
    <dgm:cxn modelId="{46FC3E44-E3E0-4029-8174-F2939F4E350A}" type="presOf" srcId="{AA5CAA9B-1C64-470B-A94B-2BAC07334D40}" destId="{2423B0A9-0779-4CC6-AAAD-1E60FE0F9CDA}" srcOrd="0" destOrd="0" presId="urn:microsoft.com/office/officeart/2008/layout/CircularPictureCallout"/>
    <dgm:cxn modelId="{7C2A0250-15F5-4BED-BE50-48EAC3C0B9BA}" type="presOf" srcId="{33FF65E4-0506-4E95-AD3A-70E4AE547C0A}" destId="{8C944390-79D4-41EC-BA13-4335EFED0338}" srcOrd="0" destOrd="0" presId="urn:microsoft.com/office/officeart/2008/layout/CircularPictureCallout"/>
    <dgm:cxn modelId="{85F14E9B-FEE6-49B3-A810-66C467723295}" type="presOf" srcId="{4923ED5D-7CE8-4AFB-AE39-6E86E7E929E2}" destId="{7E90370C-3689-4696-A806-E1C0EB18F7AB}" srcOrd="0" destOrd="0" presId="urn:microsoft.com/office/officeart/2008/layout/CircularPictureCallout"/>
    <dgm:cxn modelId="{5CAEC3BA-2117-42EE-99C0-7026E30FBAF4}" srcId="{AA5CAA9B-1C64-470B-A94B-2BAC07334D40}" destId="{4923ED5D-7CE8-4AFB-AE39-6E86E7E929E2}" srcOrd="1" destOrd="0" parTransId="{F40F632A-3304-42A4-B7FA-C346BB808AC2}" sibTransId="{33FF65E4-0506-4E95-AD3A-70E4AE547C0A}"/>
    <dgm:cxn modelId="{39BD3FBC-3C64-4A49-992C-F423AB69DFBD}" type="presOf" srcId="{B3BA58F0-A2E1-4F43-B789-BE9B91C647CA}" destId="{DF26C6AE-15AE-4E38-AAED-99710B9FFC8F}" srcOrd="0" destOrd="0" presId="urn:microsoft.com/office/officeart/2008/layout/CircularPictureCallout"/>
    <dgm:cxn modelId="{E00306BE-357D-469E-AE1A-691ABEEE161C}" type="presOf" srcId="{EED44522-8278-44A7-AFCA-1871981D9A9D}" destId="{D6F537E1-BF7D-4899-937E-BFCDCCA8D3DC}" srcOrd="0" destOrd="0" presId="urn:microsoft.com/office/officeart/2008/layout/CircularPictureCallout"/>
    <dgm:cxn modelId="{613268E2-2374-4FAE-A642-F2E59EEC50B7}" srcId="{AA5CAA9B-1C64-470B-A94B-2BAC07334D40}" destId="{B3BA58F0-A2E1-4F43-B789-BE9B91C647CA}" srcOrd="0" destOrd="0" parTransId="{118648F2-DA12-4BA2-AB97-DA39ADAA03D3}" sibTransId="{EED44522-8278-44A7-AFCA-1871981D9A9D}"/>
    <dgm:cxn modelId="{B135021A-D520-49DB-BC1C-21908228917B}" type="presParOf" srcId="{2423B0A9-0779-4CC6-AAAD-1E60FE0F9CDA}" destId="{98E87BA8-94D6-49ED-9ADE-8E1935D21B81}" srcOrd="0" destOrd="0" presId="urn:microsoft.com/office/officeart/2008/layout/CircularPictureCallout"/>
    <dgm:cxn modelId="{1E9E8472-7EA1-4306-9BFB-EED7D9D87921}" type="presParOf" srcId="{98E87BA8-94D6-49ED-9ADE-8E1935D21B81}" destId="{649576CC-3EA0-4F41-B414-95C36E99B05B}" srcOrd="0" destOrd="0" presId="urn:microsoft.com/office/officeart/2008/layout/CircularPictureCallout"/>
    <dgm:cxn modelId="{F607ED65-C579-4BF6-8D1F-92D9E3BDEF7D}" type="presParOf" srcId="{649576CC-3EA0-4F41-B414-95C36E99B05B}" destId="{D6F537E1-BF7D-4899-937E-BFCDCCA8D3DC}" srcOrd="0" destOrd="0" presId="urn:microsoft.com/office/officeart/2008/layout/CircularPictureCallout"/>
    <dgm:cxn modelId="{D70466C0-87C7-4A69-A968-2756AC55D878}" type="presParOf" srcId="{98E87BA8-94D6-49ED-9ADE-8E1935D21B81}" destId="{DF26C6AE-15AE-4E38-AAED-99710B9FFC8F}" srcOrd="1" destOrd="0" presId="urn:microsoft.com/office/officeart/2008/layout/CircularPictureCallout"/>
    <dgm:cxn modelId="{7FB71C59-7AFC-4C0E-8030-4929D6023477}" type="presParOf" srcId="{98E87BA8-94D6-49ED-9ADE-8E1935D21B81}" destId="{7DD06FB7-E0D5-4576-B5AA-64057F3B8E90}" srcOrd="2" destOrd="0" presId="urn:microsoft.com/office/officeart/2008/layout/CircularPictureCallout"/>
    <dgm:cxn modelId="{893B8F9D-A00F-4641-9792-97ABC3CC53FC}" type="presParOf" srcId="{7DD06FB7-E0D5-4576-B5AA-64057F3B8E90}" destId="{8C944390-79D4-41EC-BA13-4335EFED0338}" srcOrd="0" destOrd="0" presId="urn:microsoft.com/office/officeart/2008/layout/CircularPictureCallout"/>
    <dgm:cxn modelId="{DDEBA6EC-555C-48E7-A38F-97CCD41C2717}" type="presParOf" srcId="{98E87BA8-94D6-49ED-9ADE-8E1935D21B81}" destId="{CF034FA2-A37C-48D8-928B-A561E7E15829}" srcOrd="3" destOrd="0" presId="urn:microsoft.com/office/officeart/2008/layout/CircularPictureCallout"/>
    <dgm:cxn modelId="{3CA6FAD6-E108-468A-B339-550F3E29F678}" type="presParOf" srcId="{98E87BA8-94D6-49ED-9ADE-8E1935D21B81}" destId="{C534F236-8E8F-4043-8D4C-CD8DB64905D3}" srcOrd="4" destOrd="0" presId="urn:microsoft.com/office/officeart/2008/layout/CircularPictureCallout"/>
    <dgm:cxn modelId="{7BE3A595-47C7-4DCB-86A6-AEE7DA9483B4}" type="presParOf" srcId="{C534F236-8E8F-4043-8D4C-CD8DB64905D3}" destId="{7E90370C-3689-4696-A806-E1C0EB18F7AB}" srcOrd="0" destOrd="0" presId="urn:microsoft.com/office/officeart/2008/layout/CircularPictureCallout"/>
    <dgm:cxn modelId="{798E62B6-9FE3-404B-BC81-2FF665D504FB}" type="presParOf" srcId="{98E87BA8-94D6-49ED-9ADE-8E1935D21B81}" destId="{1E233BA0-A91D-4271-8A1C-ADCC4E03B011}" srcOrd="5" destOrd="0" presId="urn:microsoft.com/office/officeart/2008/layout/CircularPictureCallout"/>
    <dgm:cxn modelId="{B44D283B-AA2B-443E-A2A7-F72932378A83}" type="presParOf" srcId="{1E233BA0-A91D-4271-8A1C-ADCC4E03B011}" destId="{B9C6FC71-7F05-4A57-8A22-DD4A5BEA9311}" srcOrd="0" destOrd="0" presId="urn:microsoft.com/office/officeart/2008/layout/CircularPictureCallout"/>
    <dgm:cxn modelId="{C260EF9D-D97F-4ED7-8375-1E12BCBA4E6C}" type="presParOf" srcId="{98E87BA8-94D6-49ED-9ADE-8E1935D21B81}" destId="{75CBE8CC-FB89-47DB-9FD3-26BF43F84A5C}" srcOrd="6" destOrd="0" presId="urn:microsoft.com/office/officeart/2008/layout/CircularPictureCallout"/>
    <dgm:cxn modelId="{72791E67-FA73-4780-9884-C6F6AB39AF95}" type="presParOf" srcId="{98E87BA8-94D6-49ED-9ADE-8E1935D21B81}" destId="{A44692F5-EDBF-48C3-97CD-89710CE4EC94}" srcOrd="7" destOrd="0" presId="urn:microsoft.com/office/officeart/2008/layout/CircularPictureCallout"/>
    <dgm:cxn modelId="{E5515958-B21D-4F1C-93E2-2AA4C255E2E8}" type="presParOf" srcId="{A44692F5-EDBF-48C3-97CD-89710CE4EC94}" destId="{7D3B9D6D-C686-4651-9CD1-91BED1F689DE}" srcOrd="0" destOrd="0" presId="urn:microsoft.com/office/officeart/2008/layout/CircularPictureCallout"/>
    <dgm:cxn modelId="{16C9F78F-847E-4E5E-9A5A-82F7228D2C9C}" type="presParOf" srcId="{98E87BA8-94D6-49ED-9ADE-8E1935D21B81}" destId="{C0711FA0-DEA8-414D-B577-E0329D154CDD}" srcOrd="8" destOrd="0" presId="urn:microsoft.com/office/officeart/2008/layout/CircularPictureCallout"/>
    <dgm:cxn modelId="{2595DA2E-EC2B-4111-AACD-3421A083FA11}" type="presParOf" srcId="{C0711FA0-DEA8-414D-B577-E0329D154CDD}" destId="{B54ACE10-E508-4010-934C-EC06340ECCD2}" srcOrd="0" destOrd="0" presId="urn:microsoft.com/office/officeart/2008/layout/CircularPictureCallout"/>
    <dgm:cxn modelId="{B385D256-027F-4A05-A911-93FF98C6F3DB}" type="presParOf" srcId="{98E87BA8-94D6-49ED-9ADE-8E1935D21B81}" destId="{78531FFD-38C3-4481-AF58-7E6C490B5A6F}" srcOrd="9" destOrd="0" presId="urn:microsoft.com/office/officeart/2008/layout/CircularPictureCallout"/>
    <dgm:cxn modelId="{41F26B15-293B-4137-BA34-AFF9ADE27353}" type="presParOf" srcId="{98E87BA8-94D6-49ED-9ADE-8E1935D21B81}" destId="{7C8E265C-7E53-46AF-92E0-0C030D0F9DB3}" srcOrd="10" destOrd="0" presId="urn:microsoft.com/office/officeart/2008/layout/CircularPictureCallout"/>
    <dgm:cxn modelId="{508D8394-CCD5-4979-B276-225F16D80869}" type="presParOf" srcId="{7C8E265C-7E53-46AF-92E0-0C030D0F9DB3}" destId="{A5A58056-25A3-4CF4-8426-1703289ED17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85277-89FE-4BA7-A0BC-52B01790C5C1}">
      <dsp:nvSpPr>
        <dsp:cNvPr id="0" name=""/>
        <dsp:cNvSpPr/>
      </dsp:nvSpPr>
      <dsp:spPr>
        <a:xfrm>
          <a:off x="1440156" y="0"/>
          <a:ext cx="1503527" cy="83529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to,czego dziecko nie robi, a powinno </a:t>
          </a:r>
        </a:p>
      </dsp:txBody>
      <dsp:txXfrm>
        <a:off x="1464621" y="24465"/>
        <a:ext cx="1454597" cy="786362"/>
      </dsp:txXfrm>
    </dsp:sp>
    <dsp:sp modelId="{97B7C20F-AE84-4F36-94B7-7D1C59EF71A4}">
      <dsp:nvSpPr>
        <dsp:cNvPr id="0" name=""/>
        <dsp:cNvSpPr/>
      </dsp:nvSpPr>
      <dsp:spPr>
        <a:xfrm>
          <a:off x="3672404" y="0"/>
          <a:ext cx="1503527" cy="835292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to,co dziecko robi,a nie powinno</a:t>
          </a:r>
        </a:p>
      </dsp:txBody>
      <dsp:txXfrm>
        <a:off x="3696869" y="24465"/>
        <a:ext cx="1454597" cy="786362"/>
      </dsp:txXfrm>
    </dsp:sp>
    <dsp:sp modelId="{14A86D26-00ED-4215-9D24-47002AB0F403}">
      <dsp:nvSpPr>
        <dsp:cNvPr id="0" name=""/>
        <dsp:cNvSpPr/>
      </dsp:nvSpPr>
      <dsp:spPr>
        <a:xfrm>
          <a:off x="2711101" y="3549994"/>
          <a:ext cx="626469" cy="62646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C6AAB-8500-4B57-83F0-BF2DA7FEB9EC}">
      <dsp:nvSpPr>
        <dsp:cNvPr id="0" name=""/>
        <dsp:cNvSpPr/>
      </dsp:nvSpPr>
      <dsp:spPr>
        <a:xfrm rot="240000">
          <a:off x="1144353" y="3281545"/>
          <a:ext cx="3759965" cy="262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D2947-BE08-44E4-96DD-BF76571D0C7B}">
      <dsp:nvSpPr>
        <dsp:cNvPr id="0" name=""/>
        <dsp:cNvSpPr/>
      </dsp:nvSpPr>
      <dsp:spPr>
        <a:xfrm rot="240000">
          <a:off x="1325782" y="1346878"/>
          <a:ext cx="1486012" cy="901690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-nie je stałych pokarmów-nie sygnalizuje potrzeb fizjologicznych </a:t>
          </a:r>
        </a:p>
      </dsp:txBody>
      <dsp:txXfrm>
        <a:off x="1369799" y="1390895"/>
        <a:ext cx="1397978" cy="813656"/>
      </dsp:txXfrm>
    </dsp:sp>
    <dsp:sp modelId="{81B99B81-3D44-49C0-B174-291D40F73145}">
      <dsp:nvSpPr>
        <dsp:cNvPr id="0" name=""/>
        <dsp:cNvSpPr/>
      </dsp:nvSpPr>
      <dsp:spPr>
        <a:xfrm rot="240000">
          <a:off x="3550937" y="1851674"/>
          <a:ext cx="1500190" cy="698935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-ogląda TV-gra na tablecie,telefonie, PC itp..</a:t>
          </a:r>
        </a:p>
      </dsp:txBody>
      <dsp:txXfrm>
        <a:off x="3585056" y="1885793"/>
        <a:ext cx="1431952" cy="630697"/>
      </dsp:txXfrm>
    </dsp:sp>
    <dsp:sp modelId="{39D97521-DED8-4F2B-B775-83869C16E504}">
      <dsp:nvSpPr>
        <dsp:cNvPr id="0" name=""/>
        <dsp:cNvSpPr/>
      </dsp:nvSpPr>
      <dsp:spPr>
        <a:xfrm rot="240000">
          <a:off x="3622955" y="1054687"/>
          <a:ext cx="1500190" cy="698935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-ssie smoczek powyżej 1r.ż.-je przy pomocy smoczka i butelki</a:t>
          </a:r>
        </a:p>
      </dsp:txBody>
      <dsp:txXfrm>
        <a:off x="3657074" y="1088806"/>
        <a:ext cx="1431952" cy="630697"/>
      </dsp:txXfrm>
    </dsp:sp>
    <dsp:sp modelId="{B28E2005-FBCF-4519-8150-E038C9099B2A}">
      <dsp:nvSpPr>
        <dsp:cNvPr id="0" name=""/>
        <dsp:cNvSpPr/>
      </dsp:nvSpPr>
      <dsp:spPr>
        <a:xfrm rot="240000">
          <a:off x="1246695" y="2427737"/>
          <a:ext cx="1500190" cy="698935"/>
        </a:xfrm>
        <a:prstGeom prst="round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solidFill>
                <a:schemeClr val="tx1"/>
              </a:solidFill>
            </a:rPr>
            <a:t>-nie ubiera się samodzielnie-nie bawi się z rodzicami</a:t>
          </a:r>
        </a:p>
      </dsp:txBody>
      <dsp:txXfrm>
        <a:off x="1280814" y="2461856"/>
        <a:ext cx="1431952" cy="630697"/>
      </dsp:txXfrm>
    </dsp:sp>
    <dsp:sp modelId="{19560E9F-81D1-4A96-A8EA-8DB1801F8BBF}">
      <dsp:nvSpPr>
        <dsp:cNvPr id="0" name=""/>
        <dsp:cNvSpPr/>
      </dsp:nvSpPr>
      <dsp:spPr>
        <a:xfrm rot="240000">
          <a:off x="3478939" y="2643764"/>
          <a:ext cx="1500190" cy="698935"/>
        </a:xfrm>
        <a:prstGeom prst="round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solidFill>
                <a:schemeClr val="tx1"/>
              </a:solidFill>
            </a:rPr>
            <a:t>-jest</a:t>
          </a:r>
          <a:r>
            <a:rPr lang="pl-PL" sz="1200" kern="1200" baseline="0">
              <a:solidFill>
                <a:schemeClr val="tx1"/>
              </a:solidFill>
            </a:rPr>
            <a:t> nadmiernie pobudzone</a:t>
          </a:r>
          <a:endParaRPr lang="pl-PL" sz="1200" kern="1200">
            <a:solidFill>
              <a:schemeClr val="tx1"/>
            </a:solidFill>
          </a:endParaRPr>
        </a:p>
      </dsp:txBody>
      <dsp:txXfrm>
        <a:off x="3513058" y="2677883"/>
        <a:ext cx="1431952" cy="630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31FFD-38C3-4481-AF58-7E6C490B5A6F}">
      <dsp:nvSpPr>
        <dsp:cNvPr id="0" name=""/>
        <dsp:cNvSpPr/>
      </dsp:nvSpPr>
      <dsp:spPr>
        <a:xfrm>
          <a:off x="1719759" y="3888183"/>
          <a:ext cx="401242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BE8CC-FB89-47DB-9FD3-26BF43F84A5C}">
      <dsp:nvSpPr>
        <dsp:cNvPr id="0" name=""/>
        <dsp:cNvSpPr/>
      </dsp:nvSpPr>
      <dsp:spPr>
        <a:xfrm>
          <a:off x="1719759" y="2489428"/>
          <a:ext cx="343694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34FA2-A37C-48D8-928B-A561E7E15829}">
      <dsp:nvSpPr>
        <dsp:cNvPr id="0" name=""/>
        <dsp:cNvSpPr/>
      </dsp:nvSpPr>
      <dsp:spPr>
        <a:xfrm>
          <a:off x="1719759" y="1090672"/>
          <a:ext cx="401242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537E1-BF7D-4899-937E-BFCDCCA8D3DC}">
      <dsp:nvSpPr>
        <dsp:cNvPr id="0" name=""/>
        <dsp:cNvSpPr/>
      </dsp:nvSpPr>
      <dsp:spPr>
        <a:xfrm>
          <a:off x="278462" y="1032544"/>
          <a:ext cx="2882595" cy="29137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C6AE-15AE-4E38-AAED-99710B9FFC8F}">
      <dsp:nvSpPr>
        <dsp:cNvPr id="0" name=""/>
        <dsp:cNvSpPr/>
      </dsp:nvSpPr>
      <dsp:spPr>
        <a:xfrm>
          <a:off x="436191" y="2942629"/>
          <a:ext cx="2557724" cy="131882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36191" y="2942629"/>
        <a:ext cx="2557724" cy="1318826"/>
      </dsp:txXfrm>
    </dsp:sp>
    <dsp:sp modelId="{8C944390-79D4-41EC-BA13-4335EFED0338}">
      <dsp:nvSpPr>
        <dsp:cNvPr id="0" name=""/>
        <dsp:cNvSpPr/>
      </dsp:nvSpPr>
      <dsp:spPr>
        <a:xfrm>
          <a:off x="5132722" y="491206"/>
          <a:ext cx="1198933" cy="119893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0370C-3689-4696-A806-E1C0EB18F7AB}">
      <dsp:nvSpPr>
        <dsp:cNvPr id="0" name=""/>
        <dsp:cNvSpPr/>
      </dsp:nvSpPr>
      <dsp:spPr>
        <a:xfrm>
          <a:off x="6336704" y="72005"/>
          <a:ext cx="1381563" cy="1795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>
              <a:solidFill>
                <a:schemeClr val="accent1"/>
              </a:solidFill>
              <a:latin typeface="Calibri" pitchFamily="34" charset="0"/>
            </a:rPr>
            <a:t>Naukowcy mówią o syndromie„brakującej" połowy sekundy, tzn.: „</a:t>
          </a:r>
          <a:r>
            <a:rPr lang="pl-PL" sz="1000" b="1" i="1" kern="1200">
              <a:solidFill>
                <a:schemeClr val="accent1"/>
              </a:solidFill>
              <a:latin typeface="Calibri" pitchFamily="34" charset="0"/>
            </a:rPr>
            <a:t>szybkość wyświetlania obrazu telewizyjnego jest tak duża, że naszemu aparatowi percepcyjnemu brakuje połowy sekundy potrzebnej na to, aby mógł przetworzyć informacje i nadać im znaczenie”.</a:t>
          </a:r>
          <a:endParaRPr lang="pl-PL" sz="1000" b="1" kern="1200">
            <a:solidFill>
              <a:schemeClr val="accent1"/>
            </a:solidFill>
            <a:latin typeface="Calibri" pitchFamily="34" charset="0"/>
          </a:endParaRPr>
        </a:p>
      </dsp:txBody>
      <dsp:txXfrm>
        <a:off x="6336704" y="72005"/>
        <a:ext cx="1381563" cy="1795606"/>
      </dsp:txXfrm>
    </dsp:sp>
    <dsp:sp modelId="{B9C6FC71-7F05-4A57-8A22-DD4A5BEA9311}">
      <dsp:nvSpPr>
        <dsp:cNvPr id="0" name=""/>
        <dsp:cNvSpPr/>
      </dsp:nvSpPr>
      <dsp:spPr>
        <a:xfrm>
          <a:off x="4557235" y="1889961"/>
          <a:ext cx="1198933" cy="11989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B9D6D-C686-4651-9CD1-91BED1F689DE}">
      <dsp:nvSpPr>
        <dsp:cNvPr id="0" name=""/>
        <dsp:cNvSpPr/>
      </dsp:nvSpPr>
      <dsp:spPr>
        <a:xfrm>
          <a:off x="5617911" y="1938518"/>
          <a:ext cx="1848105" cy="119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>
              <a:solidFill>
                <a:srgbClr val="00B050"/>
              </a:solidFill>
              <a:effectLst/>
              <a:latin typeface="Calibri" pitchFamily="34" charset="0"/>
            </a:rPr>
            <a:t>Podczas słuchania TV, mózg uczy się eliminować dźwięki językowe i nastawia się na niewerbalne dźwięki (muzykę, reklamy). Mózg  dziecka nie nadąża z przetwarzaniem  niepożądanych bodźców,dziecko jest  jak zahipnotyzowane. </a:t>
          </a:r>
        </a:p>
      </dsp:txBody>
      <dsp:txXfrm>
        <a:off x="5617911" y="1938518"/>
        <a:ext cx="1848105" cy="1198933"/>
      </dsp:txXfrm>
    </dsp:sp>
    <dsp:sp modelId="{B54ACE10-E508-4010-934C-EC06340ECCD2}">
      <dsp:nvSpPr>
        <dsp:cNvPr id="0" name=""/>
        <dsp:cNvSpPr/>
      </dsp:nvSpPr>
      <dsp:spPr>
        <a:xfrm>
          <a:off x="5132722" y="3288717"/>
          <a:ext cx="1198933" cy="119893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58056-25A3-4CF4-8426-1703289ED171}">
      <dsp:nvSpPr>
        <dsp:cNvPr id="0" name=""/>
        <dsp:cNvSpPr/>
      </dsp:nvSpPr>
      <dsp:spPr>
        <a:xfrm>
          <a:off x="6331656" y="3288717"/>
          <a:ext cx="1382769" cy="119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>
              <a:latin typeface="Calibri" pitchFamily="34" charset="0"/>
            </a:rPr>
            <a:t>Dzieci najczęściej oglądają telewizję w samotności i często bez ograniczeń. Bez dialogu i rozmowy z osobą dorosłą, maluch tworzy własne, zwykle nieprawdziwe interpretacje obrazu i przekazów językowych</a:t>
          </a:r>
          <a:r>
            <a:rPr lang="pl-PL" sz="1000" kern="1200">
              <a:latin typeface="Calibri" pitchFamily="34" charset="0"/>
            </a:rPr>
            <a:t>.</a:t>
          </a:r>
        </a:p>
      </dsp:txBody>
      <dsp:txXfrm>
        <a:off x="6331656" y="3288717"/>
        <a:ext cx="1382769" cy="119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3464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l-PL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/>
          </a:p>
          <a:p>
            <a:pPr>
              <a:buNone/>
            </a:pPr>
            <a:endParaRPr lang="pl-PL"/>
          </a:p>
          <a:p>
            <a:pPr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26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64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16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 smtClean="0">
                <a:solidFill>
                  <a:schemeClr val="dk2"/>
                </a:solidFill>
              </a:rPr>
              <a:t>‹#›</a:t>
            </a:fld>
            <a:endParaRPr lang="pl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934"/>
            <a:ext cx="8640960" cy="479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436098" y="599593"/>
            <a:ext cx="3347865" cy="307777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DZIECKO  W  CYFROWYM  ŚWIECIE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076"/>
            <a:ext cx="5832648" cy="4196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97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6713"/>
            <a:ext cx="285908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778"/>
            <a:ext cx="272573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494"/>
            <a:ext cx="24320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a 1"/>
          <p:cNvSpPr/>
          <p:nvPr/>
        </p:nvSpPr>
        <p:spPr>
          <a:xfrm>
            <a:off x="321532" y="346815"/>
            <a:ext cx="1418456" cy="11283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3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  <a:cs typeface="Aparajita" pitchFamily="34" charset="0"/>
              </a:rPr>
              <a:t>TAK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06" y="1131590"/>
            <a:ext cx="2376264" cy="1545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63943"/>
            <a:ext cx="2952328" cy="1915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81" y="2103699"/>
            <a:ext cx="2458839" cy="1789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35" y="3362118"/>
            <a:ext cx="2664296" cy="1670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75806"/>
            <a:ext cx="2541514" cy="1635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Elipsa 9"/>
          <p:cNvSpPr/>
          <p:nvPr/>
        </p:nvSpPr>
        <p:spPr>
          <a:xfrm>
            <a:off x="7036924" y="2765383"/>
            <a:ext cx="1368152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itd.</a:t>
            </a:r>
          </a:p>
        </p:txBody>
      </p:sp>
      <p:sp>
        <p:nvSpPr>
          <p:cNvPr id="11" name="Elipsa 10"/>
          <p:cNvSpPr/>
          <p:nvPr/>
        </p:nvSpPr>
        <p:spPr>
          <a:xfrm>
            <a:off x="7721000" y="3435846"/>
            <a:ext cx="1263269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itp.</a:t>
            </a:r>
          </a:p>
        </p:txBody>
      </p:sp>
    </p:spTree>
    <p:extLst>
      <p:ext uri="{BB962C8B-B14F-4D97-AF65-F5344CB8AC3E}">
        <p14:creationId xmlns:p14="http://schemas.microsoft.com/office/powerpoint/2010/main" val="29882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5637010" cy="661589"/>
          </a:xfrm>
        </p:spPr>
        <p:txBody>
          <a:bodyPr>
            <a:noAutofit/>
          </a:bodyPr>
          <a:lstStyle/>
          <a:p>
            <a:pPr algn="ctr"/>
            <a:r>
              <a:rPr lang="pl-PL" sz="4000"/>
              <a:t>Dziękuję za uwagę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092280" y="4587974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/>
              <a:t>Opracowała Barbara Korc</a:t>
            </a:r>
          </a:p>
        </p:txBody>
      </p:sp>
    </p:spTree>
    <p:extLst>
      <p:ext uri="{BB962C8B-B14F-4D97-AF65-F5344CB8AC3E}">
        <p14:creationId xmlns:p14="http://schemas.microsoft.com/office/powerpoint/2010/main" val="15101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" y="0"/>
            <a:ext cx="9069859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 rot="20356176">
            <a:off x="494483" y="978780"/>
            <a:ext cx="22973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rial" pitchFamily="34" charset="0"/>
                <a:cs typeface="Arial" pitchFamily="34" charset="0"/>
              </a:rPr>
              <a:t>Mózg jest odpowiedzialny za wszystkie procesy poznawcze człowieka</a:t>
            </a:r>
            <a:r>
              <a:rPr lang="pl-PL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 rot="809910">
            <a:off x="5076056" y="56989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rial" pitchFamily="34" charset="0"/>
                <a:cs typeface="Arial" pitchFamily="34" charset="0"/>
              </a:rPr>
              <a:t>Dzięki niemu poruszamy się, słyszymy, widzimy, czujemy, mówimy, myślimy, uczymy się i pamiętamy.</a:t>
            </a:r>
          </a:p>
        </p:txBody>
      </p:sp>
      <p:sp>
        <p:nvSpPr>
          <p:cNvPr id="13" name="pole tekstowe 12"/>
          <p:cNvSpPr txBox="1"/>
          <p:nvPr/>
        </p:nvSpPr>
        <p:spPr>
          <a:xfrm rot="18911428">
            <a:off x="6232975" y="2688005"/>
            <a:ext cx="2672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rial" pitchFamily="34" charset="0"/>
                <a:cs typeface="Arial" pitchFamily="34" charset="0"/>
              </a:rPr>
              <a:t>Mózg nigdy nie przestaje działać, bez ustanku odbiera bodźce zarówno z otoczenia, jak i z wnętrza naszego ciała, przetwarzając je i adaptując nas do zmieniających się warunków.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547666" y="391740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547666" y="391740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977980" y="357885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Arial" pitchFamily="34" charset="0"/>
                <a:cs typeface="Arial" pitchFamily="34" charset="0"/>
              </a:rPr>
              <a:t>Dzięki odpowiedniej stymulacji, może się on prawidłowo rozwijać.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355978" y="257175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4508378" y="272415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3779914" y="2057862"/>
            <a:ext cx="1512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Arial" pitchFamily="34" charset="0"/>
                <a:cs typeface="Arial" pitchFamily="34" charset="0"/>
              </a:rPr>
              <a:t>W procesie dojrzewania dziecka najważniejsze jest rozwijanie się jego układu nerwowego pociągające za sobą nie tylko rozwój motoryczny, </a:t>
            </a:r>
            <a:r>
              <a:rPr lang="pl-PL" sz="1200" err="1">
                <a:latin typeface="Arial" pitchFamily="34" charset="0"/>
                <a:cs typeface="Arial" pitchFamily="34" charset="0"/>
              </a:rPr>
              <a:t>postularny</a:t>
            </a:r>
            <a:r>
              <a:rPr lang="pl-PL" sz="1200">
                <a:latin typeface="Arial" pitchFamily="34" charset="0"/>
                <a:cs typeface="Arial" pitchFamily="34" charset="0"/>
              </a:rPr>
              <a:t>, zmysłowy, poznawczy, w tym intelektualny ale także rozwój językowy.</a:t>
            </a:r>
          </a:p>
        </p:txBody>
      </p:sp>
    </p:spTree>
    <p:extLst>
      <p:ext uri="{BB962C8B-B14F-4D97-AF65-F5344CB8AC3E}">
        <p14:creationId xmlns:p14="http://schemas.microsoft.com/office/powerpoint/2010/main" val="16326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Ćwiczenia Neuroplastycznoś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28" y="1923679"/>
            <a:ext cx="4320480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aśnienie w chmurce 2"/>
          <p:cNvSpPr/>
          <p:nvPr/>
        </p:nvSpPr>
        <p:spPr>
          <a:xfrm>
            <a:off x="107504" y="1"/>
            <a:ext cx="4032448" cy="285978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pl-PL" sz="1200" b="1">
                <a:solidFill>
                  <a:schemeClr val="bg1"/>
                </a:solidFill>
                <a:latin typeface="Calibri" pitchFamily="34" charset="0"/>
              </a:rPr>
              <a:t>Mózg  posiada właściwość zwaną plastycznością.  To zdolność do zmian w układzie nerwowym, na skutek bodźców płynących z otoczenia człowieka. Mózg jest plastyczny przez całe życie, jednak najmocniej do trzeciego roku życia. Oznacza to, że czas ten jest najcenniejszy w rozwoju dziecka. Pozytywna stymulacja odniesie wtedy największe efekty, ale i negatywna pozostawi swój ślad. </a:t>
            </a:r>
          </a:p>
        </p:txBody>
      </p:sp>
      <p:sp>
        <p:nvSpPr>
          <p:cNvPr id="4" name="Objaśnienie w chmurce 3"/>
          <p:cNvSpPr/>
          <p:nvPr/>
        </p:nvSpPr>
        <p:spPr>
          <a:xfrm>
            <a:off x="1403648" y="2787774"/>
            <a:ext cx="2736304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>
                <a:solidFill>
                  <a:schemeClr val="bg1"/>
                </a:solidFill>
                <a:latin typeface="Calibri" pitchFamily="34" charset="0"/>
                <a:cs typeface="Arial"/>
              </a:rPr>
              <a:t>Plastyczność odnosi się do wszystkich sposobów zmian w mózgu, </a:t>
            </a:r>
          </a:p>
          <a:p>
            <a:pPr lvl="0" algn="ctr"/>
            <a:r>
              <a:rPr lang="pl-PL" sz="1200" b="1">
                <a:solidFill>
                  <a:schemeClr val="bg1"/>
                </a:solidFill>
                <a:latin typeface="Calibri" pitchFamily="34" charset="0"/>
                <a:cs typeface="Arial"/>
              </a:rPr>
              <a:t>Niektóre zmiany mogą współwystępować z zaburzeniami funkcji i zachowania</a:t>
            </a:r>
            <a:r>
              <a:rPr lang="pl-PL" sz="1000" b="1">
                <a:solidFill>
                  <a:schemeClr val="bg1"/>
                </a:solidFill>
                <a:latin typeface="Calibri" pitchFamily="34" charset="0"/>
                <a:cs typeface="Arial"/>
              </a:rPr>
              <a:t>.</a:t>
            </a:r>
          </a:p>
        </p:txBody>
      </p:sp>
      <p:pic>
        <p:nvPicPr>
          <p:cNvPr id="4099" name="Picture 3" descr="C:\Users\Basia\Desktop\sie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03" y="51470"/>
            <a:ext cx="2453197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776930" y="4512360"/>
            <a:ext cx="1235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/>
              <a:t>sieci neuronowe przed</a:t>
            </a:r>
          </a:p>
          <a:p>
            <a:pPr algn="ctr"/>
            <a:r>
              <a:rPr lang="pl-PL" sz="900"/>
              <a:t>treningiem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327824" y="4497169"/>
            <a:ext cx="112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/>
              <a:t>sieci neuronowe  2 tygodnie po </a:t>
            </a:r>
          </a:p>
          <a:p>
            <a:pPr algn="ctr"/>
            <a:r>
              <a:rPr lang="pl-PL" sz="900"/>
              <a:t>stymulacji</a:t>
            </a:r>
          </a:p>
          <a:p>
            <a:pPr algn="ctr"/>
            <a:endParaRPr lang="pl-PL" sz="900"/>
          </a:p>
        </p:txBody>
      </p:sp>
      <p:sp>
        <p:nvSpPr>
          <p:cNvPr id="10" name="pole tekstowe 9"/>
          <p:cNvSpPr txBox="1"/>
          <p:nvPr/>
        </p:nvSpPr>
        <p:spPr>
          <a:xfrm>
            <a:off x="7740352" y="4494242"/>
            <a:ext cx="10502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/>
              <a:t>sieci neuronowe </a:t>
            </a:r>
          </a:p>
          <a:p>
            <a:pPr algn="ctr"/>
            <a:r>
              <a:rPr lang="pl-PL" sz="900"/>
              <a:t>2 miesiace po</a:t>
            </a:r>
          </a:p>
          <a:p>
            <a:pPr algn="ctr"/>
            <a:r>
              <a:rPr lang="pl-PL" sz="900"/>
              <a:t>stymulacji</a:t>
            </a:r>
          </a:p>
        </p:txBody>
      </p:sp>
    </p:spTree>
    <p:extLst>
      <p:ext uri="{BB962C8B-B14F-4D97-AF65-F5344CB8AC3E}">
        <p14:creationId xmlns:p14="http://schemas.microsoft.com/office/powerpoint/2010/main" val="39813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ymbol zastępczy zawartości 2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" b="2685"/>
          <a:stretch>
            <a:fillRect/>
          </a:stretch>
        </p:blipFill>
        <p:spPr>
          <a:xfrm>
            <a:off x="3563888" y="411510"/>
            <a:ext cx="5434331" cy="3960440"/>
          </a:xfrm>
        </p:spPr>
      </p:pic>
      <p:sp>
        <p:nvSpPr>
          <p:cNvPr id="28" name="Symbol zastępczy tekstu 27"/>
          <p:cNvSpPr>
            <a:spLocks noGrp="1"/>
          </p:cNvSpPr>
          <p:nvPr>
            <p:ph type="body" sz="half" idx="2"/>
          </p:nvPr>
        </p:nvSpPr>
        <p:spPr>
          <a:xfrm>
            <a:off x="971600" y="339503"/>
            <a:ext cx="345638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>
                <a:solidFill>
                  <a:schemeClr val="tx1"/>
                </a:solidFill>
                <a:latin typeface="Calibri" pitchFamily="34" charset="0"/>
              </a:rPr>
              <a:t>Jeden mózg, dwie półkule</a:t>
            </a:r>
          </a:p>
        </p:txBody>
      </p:sp>
      <p:sp>
        <p:nvSpPr>
          <p:cNvPr id="27" name="Tytuł 26"/>
          <p:cNvSpPr>
            <a:spLocks noGrp="1"/>
          </p:cNvSpPr>
          <p:nvPr>
            <p:ph type="title"/>
          </p:nvPr>
        </p:nvSpPr>
        <p:spPr>
          <a:xfrm>
            <a:off x="251520" y="1131590"/>
            <a:ext cx="3384376" cy="2304256"/>
          </a:xfrm>
        </p:spPr>
        <p:txBody>
          <a:bodyPr/>
          <a:lstStyle/>
          <a:p>
            <a:pPr marL="0" indent="0" algn="ctr">
              <a:buNone/>
            </a:pPr>
            <a:r>
              <a:rPr lang="pl-PL" sz="1400" b="0">
                <a:solidFill>
                  <a:schemeClr val="tx1"/>
                </a:solidFill>
                <a:effectLst/>
                <a:latin typeface="Calibri" pitchFamily="34" charset="0"/>
              </a:rPr>
              <a:t>Mózg zbudowany jest z dwóch półkul.</a:t>
            </a:r>
            <a:br>
              <a:rPr lang="pl-PL" sz="1400" b="0">
                <a:solidFill>
                  <a:schemeClr val="tx1"/>
                </a:solidFill>
                <a:effectLst/>
                <a:latin typeface="Calibri" pitchFamily="34" charset="0"/>
              </a:rPr>
            </a:br>
            <a:br>
              <a:rPr lang="pl-PL" sz="1400" b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pl-PL" sz="1400" b="0"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r>
              <a:rPr lang="pl-PL" sz="1400" b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</a:rPr>
              <a:t>Prawa półkula odpowiedzialna jest za odbiór i przetwarzanie bodźców dźwiękowych oraz obrazowych (niejęzykowych). </a:t>
            </a:r>
            <a:br>
              <a:rPr lang="pl-PL" sz="1400" b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</a:rPr>
            </a:br>
            <a:br>
              <a:rPr lang="pl-PL" sz="1400" b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</a:rPr>
            </a:br>
            <a:r>
              <a:rPr lang="pl-PL" sz="1400" b="0">
                <a:solidFill>
                  <a:schemeClr val="tx1"/>
                </a:solidFill>
                <a:effectLst/>
                <a:latin typeface="Calibri" pitchFamily="34" charset="0"/>
              </a:rPr>
              <a:t>	</a:t>
            </a:r>
            <a:r>
              <a:rPr lang="pl-PL" sz="1400" b="0">
                <a:solidFill>
                  <a:srgbClr val="FF0000"/>
                </a:solidFill>
                <a:effectLst/>
                <a:latin typeface="Calibri" pitchFamily="34" charset="0"/>
              </a:rPr>
              <a:t>Lewa półkula specjalizuje 	się w odbiorze oraz 	tworzeniu języka 	(mowie).</a:t>
            </a:r>
            <a:endParaRPr lang="pl-PL" sz="140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sia\Desktop\językowy-rozwój-dzie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63875"/>
            <a:ext cx="4566744" cy="495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 rot="1842881">
            <a:off x="-13461" y="736588"/>
            <a:ext cx="146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>
                <a:solidFill>
                  <a:srgbClr val="92D050"/>
                </a:solidFill>
                <a:latin typeface="Chiller" pitchFamily="82" charset="0"/>
                <a:cs typeface="David" pitchFamily="34" charset="-79"/>
              </a:rPr>
              <a:t>pa </a:t>
            </a:r>
            <a:r>
              <a:rPr lang="pl-PL" sz="5400" err="1">
                <a:solidFill>
                  <a:srgbClr val="92D050"/>
                </a:solidFill>
                <a:latin typeface="Chiller" pitchFamily="82" charset="0"/>
                <a:cs typeface="David" pitchFamily="34" charset="-79"/>
              </a:rPr>
              <a:t>pa</a:t>
            </a:r>
            <a:r>
              <a:rPr lang="pl-PL" sz="5400">
                <a:solidFill>
                  <a:srgbClr val="92D050"/>
                </a:solidFill>
                <a:latin typeface="Chiller" pitchFamily="82" charset="0"/>
                <a:cs typeface="David" pitchFamily="34" charset="-79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 rot="19532086">
            <a:off x="712150" y="1299753"/>
            <a:ext cx="1219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>
                <a:solidFill>
                  <a:srgbClr val="FFFF00"/>
                </a:solidFill>
                <a:latin typeface="Chiller" pitchFamily="82" charset="0"/>
              </a:rPr>
              <a:t>am am </a:t>
            </a:r>
            <a:r>
              <a:rPr lang="pl-PL" sz="4000">
                <a:solidFill>
                  <a:schemeClr val="accent4"/>
                </a:solidFill>
                <a:latin typeface="Chiller" pitchFamily="82" charset="0"/>
              </a:rPr>
              <a:t>trzcina</a:t>
            </a:r>
          </a:p>
        </p:txBody>
      </p:sp>
      <p:sp>
        <p:nvSpPr>
          <p:cNvPr id="7" name="pole tekstowe 6"/>
          <p:cNvSpPr txBox="1"/>
          <p:nvPr/>
        </p:nvSpPr>
        <p:spPr>
          <a:xfrm rot="1765595">
            <a:off x="1071140" y="2861978"/>
            <a:ext cx="1448200" cy="78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>
                <a:solidFill>
                  <a:srgbClr val="FF0000"/>
                </a:solidFill>
                <a:latin typeface="Chiller" pitchFamily="82" charset="0"/>
                <a:cs typeface="BrowalliaUPC" pitchFamily="34" charset="-34"/>
              </a:rPr>
              <a:t>a gu gu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134647" y="1004648"/>
            <a:ext cx="9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>
                <a:latin typeface="Chiller" pitchFamily="82" charset="0"/>
              </a:rPr>
              <a:t>siafa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77959" y="4371950"/>
            <a:ext cx="848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>
                <a:latin typeface="Chiller" pitchFamily="82" charset="0"/>
              </a:rPr>
              <a:t>zaba</a:t>
            </a:r>
          </a:p>
        </p:txBody>
      </p:sp>
      <p:sp>
        <p:nvSpPr>
          <p:cNvPr id="10" name="pole tekstowe 9"/>
          <p:cNvSpPr txBox="1"/>
          <p:nvPr/>
        </p:nvSpPr>
        <p:spPr>
          <a:xfrm rot="1441625">
            <a:off x="2142900" y="2188004"/>
            <a:ext cx="111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>
                <a:solidFill>
                  <a:srgbClr val="00B050"/>
                </a:solidFill>
                <a:latin typeface="Chiller" pitchFamily="82" charset="0"/>
              </a:rPr>
              <a:t>capka</a:t>
            </a:r>
          </a:p>
        </p:txBody>
      </p:sp>
      <p:sp>
        <p:nvSpPr>
          <p:cNvPr id="12" name="pole tekstowe 11"/>
          <p:cNvSpPr txBox="1"/>
          <p:nvPr/>
        </p:nvSpPr>
        <p:spPr>
          <a:xfrm rot="19921809">
            <a:off x="208273" y="3387261"/>
            <a:ext cx="73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>
                <a:solidFill>
                  <a:srgbClr val="FFC000"/>
                </a:solidFill>
                <a:latin typeface="Chiller" pitchFamily="82" charset="0"/>
              </a:rPr>
              <a:t>iha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251896" y="267494"/>
            <a:ext cx="83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>
                <a:solidFill>
                  <a:srgbClr val="0070C0"/>
                </a:solidFill>
                <a:latin typeface="Chiller" pitchFamily="82" charset="0"/>
              </a:rPr>
              <a:t>miau</a:t>
            </a:r>
          </a:p>
        </p:txBody>
      </p:sp>
      <p:sp>
        <p:nvSpPr>
          <p:cNvPr id="14" name="pole tekstowe 13"/>
          <p:cNvSpPr txBox="1"/>
          <p:nvPr/>
        </p:nvSpPr>
        <p:spPr>
          <a:xfrm rot="19851910">
            <a:off x="1609681" y="3776262"/>
            <a:ext cx="1721757" cy="70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>
                <a:solidFill>
                  <a:schemeClr val="accent2"/>
                </a:solidFill>
                <a:latin typeface="Chiller" pitchFamily="82" charset="0"/>
              </a:rPr>
              <a:t>chrząszcz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6963" y="2592994"/>
            <a:ext cx="124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>
                <a:solidFill>
                  <a:schemeClr val="accent6">
                    <a:lumMod val="75000"/>
                  </a:schemeClr>
                </a:solidFill>
                <a:latin typeface="Chiller" pitchFamily="82" charset="0"/>
              </a:rPr>
              <a:t>lowel</a:t>
            </a:r>
          </a:p>
        </p:txBody>
      </p:sp>
    </p:spTree>
    <p:extLst>
      <p:ext uri="{BB962C8B-B14F-4D97-AF65-F5344CB8AC3E}">
        <p14:creationId xmlns:p14="http://schemas.microsoft.com/office/powerpoint/2010/main" val="35296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4294967295"/>
          </p:nvPr>
        </p:nvSpPr>
        <p:spPr>
          <a:xfrm>
            <a:off x="611560" y="1203599"/>
            <a:ext cx="3387725" cy="2664296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pl-PL" sz="8000">
                <a:latin typeface="Calibri" pitchFamily="34" charset="0"/>
              </a:rPr>
              <a:t>Wysokie technologie, czyli: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</a:rPr>
              <a:t>TV </a:t>
            </a:r>
            <a:endParaRPr lang="pl-PL" sz="5600">
              <a:latin typeface="Calibri" pitchFamily="34" charset="0"/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</a:rPr>
              <a:t>laptop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</a:rPr>
              <a:t>gry komputerowe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</a:rPr>
              <a:t>komputer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</a:rPr>
              <a:t>tablet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</a:rPr>
              <a:t>komórka </a:t>
            </a:r>
            <a:endParaRPr lang="pl-PL" sz="5600">
              <a:latin typeface="Calibri" pitchFamily="34" charset="0"/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</a:rPr>
              <a:t>smartfony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5600">
                <a:latin typeface="Calibri" pitchFamily="34" charset="0"/>
                <a:sym typeface="Symbol"/>
              </a:rPr>
              <a:t>z</a:t>
            </a:r>
            <a:r>
              <a:rPr lang="pl-PL" sz="5600">
                <a:latin typeface="Calibri" pitchFamily="34" charset="0"/>
              </a:rPr>
              <a:t>abawki dźwiękowe </a:t>
            </a:r>
          </a:p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55576" y="52741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pl-PL" sz="2000" b="1" kern="120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ZAGROŻENIA WYNIKAJĄCE  Z  WPŁYWU  WYSOKICH  TECHNOLOGII</a:t>
            </a:r>
          </a:p>
        </p:txBody>
      </p:sp>
      <p:sp>
        <p:nvSpPr>
          <p:cNvPr id="13" name="Objaśnienie w chmurce 12"/>
          <p:cNvSpPr/>
          <p:nvPr/>
        </p:nvSpPr>
        <p:spPr>
          <a:xfrm>
            <a:off x="3563888" y="927528"/>
            <a:ext cx="4248472" cy="33004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>
                <a:latin typeface="Calibri" pitchFamily="34" charset="0"/>
              </a:rPr>
              <a:t>       Wszystkie te urządzenia generyją agresywne i szybko zmieniajace się bodźce wzrokowe i słuchowe, które przetwarzane są w prawej półkuli mógu. Nadmiernie wzrasta  jej aktywność, co prowadzi do zwalnia lub nawet hamowania rozwoju lewej półkuli mózgu, odpowiedzialnej za uczenie się języka mówionego lub pisanego. </a:t>
            </a:r>
          </a:p>
          <a:p>
            <a:endParaRPr lang="pl-P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sia\Desktop\Television and 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7" y="2283718"/>
            <a:ext cx="3384376" cy="245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2385379"/>
              </p:ext>
            </p:extLst>
          </p:nvPr>
        </p:nvGraphicFramePr>
        <p:xfrm>
          <a:off x="2843808" y="339502"/>
          <a:ext cx="60486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bjaśnienie owalne 7"/>
          <p:cNvSpPr/>
          <p:nvPr/>
        </p:nvSpPr>
        <p:spPr>
          <a:xfrm>
            <a:off x="2550839" y="1544954"/>
            <a:ext cx="1236555" cy="828092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/>
              <a:t>? ! ?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33708" y="411510"/>
            <a:ext cx="3139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/>
              <a:t>Na strukturę mózgu,a zatem i na rozwój mowy wpływa:</a:t>
            </a:r>
          </a:p>
        </p:txBody>
      </p:sp>
    </p:spTree>
    <p:extLst>
      <p:ext uri="{BB962C8B-B14F-4D97-AF65-F5344CB8AC3E}">
        <p14:creationId xmlns:p14="http://schemas.microsoft.com/office/powerpoint/2010/main" val="39813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8102100"/>
              </p:ext>
            </p:extLst>
          </p:nvPr>
        </p:nvGraphicFramePr>
        <p:xfrm>
          <a:off x="827584" y="195486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9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a 36"/>
          <p:cNvGrpSpPr/>
          <p:nvPr/>
        </p:nvGrpSpPr>
        <p:grpSpPr>
          <a:xfrm>
            <a:off x="827584" y="142928"/>
            <a:ext cx="7488831" cy="4748484"/>
            <a:chOff x="827584" y="123478"/>
            <a:chExt cx="7488831" cy="4748484"/>
          </a:xfrm>
        </p:grpSpPr>
        <p:sp>
          <p:nvSpPr>
            <p:cNvPr id="28" name="Prostokąt zaokrąglony 27"/>
            <p:cNvSpPr/>
            <p:nvPr/>
          </p:nvSpPr>
          <p:spPr>
            <a:xfrm>
              <a:off x="827584" y="617370"/>
              <a:ext cx="3168352" cy="4254592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Dowolny kształt 28"/>
            <p:cNvSpPr/>
            <p:nvPr/>
          </p:nvSpPr>
          <p:spPr>
            <a:xfrm>
              <a:off x="1186573" y="1446702"/>
              <a:ext cx="2285750" cy="2244350"/>
            </a:xfrm>
            <a:custGeom>
              <a:avLst/>
              <a:gdLst>
                <a:gd name="connsiteX0" fmla="*/ 0 w 2285750"/>
                <a:gd name="connsiteY0" fmla="*/ 0 h 2244350"/>
                <a:gd name="connsiteX1" fmla="*/ 2285750 w 2285750"/>
                <a:gd name="connsiteY1" fmla="*/ 0 h 2244350"/>
                <a:gd name="connsiteX2" fmla="*/ 2285750 w 2285750"/>
                <a:gd name="connsiteY2" fmla="*/ 2244350 h 2244350"/>
                <a:gd name="connsiteX3" fmla="*/ 0 w 2285750"/>
                <a:gd name="connsiteY3" fmla="*/ 2244350 h 2244350"/>
                <a:gd name="connsiteX4" fmla="*/ 0 w 2285750"/>
                <a:gd name="connsiteY4" fmla="*/ 0 h 22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750" h="2244350">
                  <a:moveTo>
                    <a:pt x="0" y="0"/>
                  </a:moveTo>
                  <a:lnTo>
                    <a:pt x="2285750" y="0"/>
                  </a:lnTo>
                  <a:lnTo>
                    <a:pt x="2285750" y="2244350"/>
                  </a:lnTo>
                  <a:lnTo>
                    <a:pt x="0" y="22443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/>
                <a:t>W naszych domach technologie wypełniają każdy kąt – telewizor jest włączony często przez cały dzień (nawet „w tle”), gra radio, na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/>
                <a:t>leży mnóstwo zabawek, które wydają dźwięki, dzieci nierzadko korzystają ze smartfonów i tabletów</a:t>
              </a:r>
            </a:p>
          </p:txBody>
        </p:sp>
        <p:sp>
          <p:nvSpPr>
            <p:cNvPr id="30" name="Elipsa 29"/>
            <p:cNvSpPr/>
            <p:nvPr/>
          </p:nvSpPr>
          <p:spPr>
            <a:xfrm>
              <a:off x="3472323" y="123478"/>
              <a:ext cx="1265231" cy="127669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pl-PL"/>
                <a:t> </a:t>
              </a:r>
            </a:p>
          </p:txBody>
        </p:sp>
        <p:sp>
          <p:nvSpPr>
            <p:cNvPr id="31" name="Dowolny kształt 30"/>
            <p:cNvSpPr/>
            <p:nvPr/>
          </p:nvSpPr>
          <p:spPr>
            <a:xfrm>
              <a:off x="4737554" y="248044"/>
              <a:ext cx="3578861" cy="1487982"/>
            </a:xfrm>
            <a:custGeom>
              <a:avLst/>
              <a:gdLst>
                <a:gd name="connsiteX0" fmla="*/ 0 w 3578861"/>
                <a:gd name="connsiteY0" fmla="*/ 0 h 1361934"/>
                <a:gd name="connsiteX1" fmla="*/ 3578861 w 3578861"/>
                <a:gd name="connsiteY1" fmla="*/ 0 h 1361934"/>
                <a:gd name="connsiteX2" fmla="*/ 3578861 w 3578861"/>
                <a:gd name="connsiteY2" fmla="*/ 1361934 h 1361934"/>
                <a:gd name="connsiteX3" fmla="*/ 0 w 3578861"/>
                <a:gd name="connsiteY3" fmla="*/ 1361934 h 1361934"/>
                <a:gd name="connsiteX4" fmla="*/ 0 w 3578861"/>
                <a:gd name="connsiteY4" fmla="*/ 0 h 136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861" h="1361934">
                  <a:moveTo>
                    <a:pt x="0" y="0"/>
                  </a:moveTo>
                  <a:lnTo>
                    <a:pt x="3578861" y="0"/>
                  </a:lnTo>
                  <a:lnTo>
                    <a:pt x="3578861" y="1361934"/>
                  </a:lnTo>
                  <a:lnTo>
                    <a:pt x="0" y="13619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13970" rIns="27940" bIns="13970" numCol="1" spcCol="1270" anchor="ctr" anchorCtr="0">
              <a:noAutofit/>
            </a:bodyPr>
            <a:lstStyle/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endParaRPr lang="pl-PL" sz="1050" b="1" kern="1200">
                <a:solidFill>
                  <a:schemeClr val="accent6"/>
                </a:solidFill>
                <a:latin typeface="Calibri" pitchFamily="34" charset="0"/>
              </a:endParaRP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pl-PL" sz="900" b="1" kern="12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Dziecko, które przebywa w pomieszczeniu, w którym gra TV, gra muzyka lub elektroniczna zabawka, odbiera mowę jako dźwięk, ale jej nie przetwarza. 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pl-PL" sz="900" b="1" kern="1200">
                  <a:solidFill>
                    <a:srgbClr val="C00000"/>
                  </a:solidFill>
                  <a:latin typeface="Calibri" pitchFamily="34" charset="0"/>
                </a:rPr>
                <a:t>Dziecko słyszy mowę dorosłych, ale nie przetwarza jej w wyższych strukturach układu nerwowego. Mózg uczy się ignorować mowę, która przestaje się rozwijać. 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pl-PL" sz="900" b="1" kern="12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Dziecko spędzające czas przed ekranem zostaje pozbawione obcowania z drugim człowiekiem. Jego słownictwo nie wzbogaca się, a mowa i wymowa nie mają okazji do rozwijania się w naturalnych sytuacjach komunikacyjnych ‚ 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pl-PL" sz="900" b="1" kern="1200">
                  <a:solidFill>
                    <a:schemeClr val="accent6"/>
                  </a:solidFill>
                  <a:latin typeface="Calibri" pitchFamily="34" charset="0"/>
                </a:rPr>
                <a:t>Podczas zabawy elektronicznymi zabawkami dochodzi do osłabienia siatki neuronowej odpowiadającej za kontakty z ludźmi.</a:t>
              </a:r>
            </a:p>
          </p:txBody>
        </p:sp>
        <p:sp>
          <p:nvSpPr>
            <p:cNvPr id="32" name="Elipsa 31"/>
            <p:cNvSpPr/>
            <p:nvPr/>
          </p:nvSpPr>
          <p:spPr>
            <a:xfrm>
              <a:off x="3472323" y="1942800"/>
              <a:ext cx="1265231" cy="1257572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Dowolny kształt 32"/>
            <p:cNvSpPr/>
            <p:nvPr/>
          </p:nvSpPr>
          <p:spPr>
            <a:xfrm>
              <a:off x="4737554" y="1942800"/>
              <a:ext cx="3578861" cy="1148740"/>
            </a:xfrm>
            <a:custGeom>
              <a:avLst/>
              <a:gdLst>
                <a:gd name="connsiteX0" fmla="*/ 0 w 3578861"/>
                <a:gd name="connsiteY0" fmla="*/ 0 h 1148740"/>
                <a:gd name="connsiteX1" fmla="*/ 3578861 w 3578861"/>
                <a:gd name="connsiteY1" fmla="*/ 0 h 1148740"/>
                <a:gd name="connsiteX2" fmla="*/ 3578861 w 3578861"/>
                <a:gd name="connsiteY2" fmla="*/ 1148740 h 1148740"/>
                <a:gd name="connsiteX3" fmla="*/ 0 w 3578861"/>
                <a:gd name="connsiteY3" fmla="*/ 1148740 h 1148740"/>
                <a:gd name="connsiteX4" fmla="*/ 0 w 3578861"/>
                <a:gd name="connsiteY4" fmla="*/ 0 h 11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861" h="1148740">
                  <a:moveTo>
                    <a:pt x="0" y="0"/>
                  </a:moveTo>
                  <a:lnTo>
                    <a:pt x="3578861" y="0"/>
                  </a:lnTo>
                  <a:lnTo>
                    <a:pt x="3578861" y="1148740"/>
                  </a:lnTo>
                  <a:lnTo>
                    <a:pt x="0" y="1148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13970" rIns="27940" bIns="1397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900" kern="1200">
                <a:latin typeface="Calibri" pitchFamily="34" charset="0"/>
              </a:endParaRP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endParaRPr lang="pl-PL" sz="1000" b="1" kern="1200">
                <a:latin typeface="Calibri" pitchFamily="34" charset="0"/>
              </a:endParaRPr>
            </a:p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b="1" kern="1200">
                <a:latin typeface="Calibri" pitchFamily="34" charset="0"/>
              </a:endParaRP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pl-PL" sz="900" b="1" kern="12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Podczas gry na komputerze w mózgu wydziela się neuroprzekaźnik (dopamina). Dziecko odczuwa chwilową przyjemność. Z chwilą zakończenia gry, pojawia się niezadowolenie, gdyż potrzeba nie została zaspokojona. Dziecko uzależnia się od szybko zmieniających się obrazów i słów.</a:t>
              </a: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pl-PL" sz="900" b="1" kern="1200">
                  <a:solidFill>
                    <a:srgbClr val="C00000"/>
                  </a:solidFill>
                  <a:latin typeface="Calibri" pitchFamily="34" charset="0"/>
                </a:rPr>
                <a:t>Uczy się świata przesiąkniętego agresją i hałasem</a:t>
              </a: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pl-PL" sz="900" b="1" kern="12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Powoli zmniejsza się naturalne zainteresowanie światem. Gry komputerowe, bajki stają się ciekawsze niż wycieczka rowerowa, spacer czy zabawa z rówieśnikiem</a:t>
              </a:r>
              <a:r>
                <a:rPr lang="pl-PL" sz="900" kern="12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.  </a:t>
              </a:r>
            </a:p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900" kern="1200">
                <a:latin typeface="Calibri" pitchFamily="34" charset="0"/>
              </a:endParaRPr>
            </a:p>
          </p:txBody>
        </p:sp>
        <p:sp>
          <p:nvSpPr>
            <p:cNvPr id="34" name="Elipsa 33"/>
            <p:cNvSpPr/>
            <p:nvPr/>
          </p:nvSpPr>
          <p:spPr>
            <a:xfrm>
              <a:off x="3472322" y="3579862"/>
              <a:ext cx="1265231" cy="129210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Dowolny kształt 34"/>
            <p:cNvSpPr/>
            <p:nvPr/>
          </p:nvSpPr>
          <p:spPr>
            <a:xfrm>
              <a:off x="4737554" y="3488403"/>
              <a:ext cx="3578861" cy="958649"/>
            </a:xfrm>
            <a:custGeom>
              <a:avLst/>
              <a:gdLst>
                <a:gd name="connsiteX0" fmla="*/ 0 w 3578861"/>
                <a:gd name="connsiteY0" fmla="*/ 0 h 1148740"/>
                <a:gd name="connsiteX1" fmla="*/ 3578861 w 3578861"/>
                <a:gd name="connsiteY1" fmla="*/ 0 h 1148740"/>
                <a:gd name="connsiteX2" fmla="*/ 3578861 w 3578861"/>
                <a:gd name="connsiteY2" fmla="*/ 1148740 h 1148740"/>
                <a:gd name="connsiteX3" fmla="*/ 0 w 3578861"/>
                <a:gd name="connsiteY3" fmla="*/ 1148740 h 1148740"/>
                <a:gd name="connsiteX4" fmla="*/ 0 w 3578861"/>
                <a:gd name="connsiteY4" fmla="*/ 0 h 11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861" h="1148740">
                  <a:moveTo>
                    <a:pt x="0" y="0"/>
                  </a:moveTo>
                  <a:lnTo>
                    <a:pt x="3578861" y="0"/>
                  </a:lnTo>
                  <a:lnTo>
                    <a:pt x="3578861" y="1148740"/>
                  </a:lnTo>
                  <a:lnTo>
                    <a:pt x="0" y="1148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0" tIns="82550" rIns="165100" bIns="825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6500" kern="1200"/>
            </a:p>
          </p:txBody>
        </p:sp>
      </p:grpSp>
      <p:pic>
        <p:nvPicPr>
          <p:cNvPr id="40" name="Obraz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22" y="3647078"/>
            <a:ext cx="1267098" cy="1244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pole tekstowe 40"/>
          <p:cNvSpPr txBox="1"/>
          <p:nvPr/>
        </p:nvSpPr>
        <p:spPr>
          <a:xfrm>
            <a:off x="4860032" y="3507854"/>
            <a:ext cx="31683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pl-PL" sz="900" b="1">
                <a:solidFill>
                  <a:srgbClr val="C00000"/>
                </a:solidFill>
                <a:latin typeface="Calibri" pitchFamily="34" charset="0"/>
              </a:rPr>
              <a:t>Wysokie technologie mają negatywny wpływ na: rozwój intelektualny, wyniki w szkole, język, zdolność skupienia uwagi i koncentracji wyobraźnię, rozumienie emocji, kreatywność.</a:t>
            </a:r>
          </a:p>
          <a:p>
            <a:endParaRPr lang="pl-PL" sz="900" b="1">
              <a:solidFill>
                <a:srgbClr val="C00000"/>
              </a:solidFill>
              <a:latin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pl-PL" sz="9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Spędzanie czasu przed ekranami niszczy wzrok, deformuje kręgosłup dziecka, prowadzi do nadwagi. </a:t>
            </a:r>
          </a:p>
        </p:txBody>
      </p:sp>
    </p:spTree>
    <p:extLst>
      <p:ext uri="{BB962C8B-B14F-4D97-AF65-F5344CB8AC3E}">
        <p14:creationId xmlns:p14="http://schemas.microsoft.com/office/powerpoint/2010/main" val="40714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802</TotalTime>
  <Words>796</Words>
  <Application>Microsoft Office PowerPoint</Application>
  <PresentationFormat>Pokaz na ekranie (16:9)</PresentationFormat>
  <Paragraphs>74</Paragraphs>
  <Slides>12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Calibri</vt:lpstr>
      <vt:lpstr>Chiller</vt:lpstr>
      <vt:lpstr>Georgia</vt:lpstr>
      <vt:lpstr>Trebuchet MS</vt:lpstr>
      <vt:lpstr>Wingdings</vt:lpstr>
      <vt:lpstr>Aerodynamiczny</vt:lpstr>
      <vt:lpstr>Prezentacja programu PowerPoint</vt:lpstr>
      <vt:lpstr>Prezentacja programu PowerPoint</vt:lpstr>
      <vt:lpstr>Prezentacja programu PowerPoint</vt:lpstr>
      <vt:lpstr>Mózg zbudowany jest z dwóch półkul.     Prawa półkula odpowiedzialna jest za odbiór i przetwarzanie bodźców dźwiękowych oraz obrazowych (niejęzykowych).    Lewa półkula specjalizuje  się w odbiorze oraz  tworzeniu języka  (mowie).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MP 91 Katowice</dc:creator>
  <cp:lastModifiedBy>MP 91 Katowice</cp:lastModifiedBy>
  <cp:revision>80</cp:revision>
  <dcterms:modified xsi:type="dcterms:W3CDTF">2020-03-22T18:34:22Z</dcterms:modified>
</cp:coreProperties>
</file>