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7E109-CDBE-43BC-9895-64FBB338D126}" v="8832" dt="2021-04-06T14:10:19.606"/>
    <p1510:client id="{ABD56990-CCA4-E2BF-B339-7615654F883F}" v="138" dt="2021-04-06T14:50:33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7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E9535-A1C8-410C-BD06-620B04F9B4E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C4BB338-F358-4898-8FCE-6360F284C217}">
      <dgm:prSet/>
      <dgm:spPr/>
      <dgm:t>
        <a:bodyPr/>
        <a:lstStyle/>
        <a:p>
          <a:r>
            <a:rPr lang="pl-PL"/>
            <a:t>Mleko, jogurt czy kefir to także źródło wody- warto zadbać o ich dostępność w domu. </a:t>
          </a:r>
          <a:endParaRPr lang="en-US"/>
        </a:p>
      </dgm:t>
    </dgm:pt>
    <dgm:pt modelId="{AA7D1CB9-707E-4AF3-B1AE-AAD3F8587885}" type="parTrans" cxnId="{D9E223CC-6C3E-4C32-AD9C-A0DE0C55AAA3}">
      <dgm:prSet/>
      <dgm:spPr/>
      <dgm:t>
        <a:bodyPr/>
        <a:lstStyle/>
        <a:p>
          <a:endParaRPr lang="en-US"/>
        </a:p>
      </dgm:t>
    </dgm:pt>
    <dgm:pt modelId="{19F9D23D-A6BC-44F0-A901-7B02A314C917}" type="sibTrans" cxnId="{D9E223CC-6C3E-4C32-AD9C-A0DE0C55AAA3}">
      <dgm:prSet/>
      <dgm:spPr/>
      <dgm:t>
        <a:bodyPr/>
        <a:lstStyle/>
        <a:p>
          <a:endParaRPr lang="en-US"/>
        </a:p>
      </dgm:t>
    </dgm:pt>
    <dgm:pt modelId="{088BDBC1-F1DC-49BC-8942-654F99A3D40B}">
      <dgm:prSet/>
      <dgm:spPr/>
      <dgm:t>
        <a:bodyPr/>
        <a:lstStyle/>
        <a:p>
          <a:r>
            <a:rPr lang="pl-PL"/>
            <a:t>Warzywa i owoce zawierają od 75 do 95% wody. Należy zachęcać dziecka do ich jedzenia. </a:t>
          </a:r>
          <a:endParaRPr lang="en-US"/>
        </a:p>
      </dgm:t>
    </dgm:pt>
    <dgm:pt modelId="{2B94F263-70DF-4E75-919B-7DBF4C9608B2}" type="parTrans" cxnId="{8AB0DA98-7343-4ECF-994F-A06B69322D0F}">
      <dgm:prSet/>
      <dgm:spPr/>
      <dgm:t>
        <a:bodyPr/>
        <a:lstStyle/>
        <a:p>
          <a:endParaRPr lang="en-US"/>
        </a:p>
      </dgm:t>
    </dgm:pt>
    <dgm:pt modelId="{3E746E66-8B7A-47EA-B1E2-5B9EFCB52C23}" type="sibTrans" cxnId="{8AB0DA98-7343-4ECF-994F-A06B69322D0F}">
      <dgm:prSet/>
      <dgm:spPr/>
      <dgm:t>
        <a:bodyPr/>
        <a:lstStyle/>
        <a:p>
          <a:endParaRPr lang="en-US"/>
        </a:p>
      </dgm:t>
    </dgm:pt>
    <dgm:pt modelId="{302D32AC-2460-4FA9-8144-8A0C8A1CC890}">
      <dgm:prSet/>
      <dgm:spPr/>
      <dgm:t>
        <a:bodyPr/>
        <a:lstStyle/>
        <a:p>
          <a:r>
            <a:rPr lang="pl-PL"/>
            <a:t>Powinniśmy zapewniać łatwy dostęp do wody. </a:t>
          </a:r>
          <a:endParaRPr lang="en-US"/>
        </a:p>
      </dgm:t>
    </dgm:pt>
    <dgm:pt modelId="{02E2C214-EC44-4052-91C8-7B75EF61AA74}" type="parTrans" cxnId="{5A95EEBF-CFB7-469B-803E-0A110A2FCD23}">
      <dgm:prSet/>
      <dgm:spPr/>
      <dgm:t>
        <a:bodyPr/>
        <a:lstStyle/>
        <a:p>
          <a:endParaRPr lang="en-US"/>
        </a:p>
      </dgm:t>
    </dgm:pt>
    <dgm:pt modelId="{E73DAA47-6B23-4DAB-8A31-B93873FA25E9}" type="sibTrans" cxnId="{5A95EEBF-CFB7-469B-803E-0A110A2FCD23}">
      <dgm:prSet/>
      <dgm:spPr/>
      <dgm:t>
        <a:bodyPr/>
        <a:lstStyle/>
        <a:p>
          <a:endParaRPr lang="en-US"/>
        </a:p>
      </dgm:t>
    </dgm:pt>
    <dgm:pt modelId="{07B170CA-160D-4F40-B181-215FFED11DBF}">
      <dgm:prSet/>
      <dgm:spPr/>
      <dgm:t>
        <a:bodyPr/>
        <a:lstStyle/>
        <a:p>
          <a:r>
            <a:rPr lang="pl-PL"/>
            <a:t>Urozmaicajmy. Dodajmy wodzie smaku np.: dzięki cząstce pomaranczy lub truskawek, świeżo wyciśniętej cytryny, mięty. </a:t>
          </a:r>
          <a:endParaRPr lang="en-US"/>
        </a:p>
      </dgm:t>
    </dgm:pt>
    <dgm:pt modelId="{AE9DC590-1866-412E-9206-CCA83E4F37EF}" type="parTrans" cxnId="{EFB0C1ED-9D9F-4ECC-AB42-621BF80A82D4}">
      <dgm:prSet/>
      <dgm:spPr/>
      <dgm:t>
        <a:bodyPr/>
        <a:lstStyle/>
        <a:p>
          <a:endParaRPr lang="en-US"/>
        </a:p>
      </dgm:t>
    </dgm:pt>
    <dgm:pt modelId="{B7E7B6EE-7B0F-4A49-84E7-696B071D3CAE}" type="sibTrans" cxnId="{EFB0C1ED-9D9F-4ECC-AB42-621BF80A82D4}">
      <dgm:prSet/>
      <dgm:spPr/>
      <dgm:t>
        <a:bodyPr/>
        <a:lstStyle/>
        <a:p>
          <a:endParaRPr lang="en-US"/>
        </a:p>
      </dgm:t>
    </dgm:pt>
    <dgm:pt modelId="{E6D91948-2ABC-48DF-B17B-E0D5A85BBC3E}" type="pres">
      <dgm:prSet presAssocID="{AF0E9535-A1C8-410C-BD06-620B04F9B4E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F4912BA-E283-4259-847B-BDBE00A57721}" type="pres">
      <dgm:prSet presAssocID="{AF0E9535-A1C8-410C-BD06-620B04F9B4E3}" presName="container" presStyleCnt="0">
        <dgm:presLayoutVars>
          <dgm:dir/>
          <dgm:resizeHandles val="exact"/>
        </dgm:presLayoutVars>
      </dgm:prSet>
      <dgm:spPr/>
    </dgm:pt>
    <dgm:pt modelId="{B79A84F4-93B1-4964-931F-491F19F84BD2}" type="pres">
      <dgm:prSet presAssocID="{3C4BB338-F358-4898-8FCE-6360F284C217}" presName="compNode" presStyleCnt="0"/>
      <dgm:spPr/>
    </dgm:pt>
    <dgm:pt modelId="{CE196E80-2114-47EE-9B8E-89F836CAFF77}" type="pres">
      <dgm:prSet presAssocID="{3C4BB338-F358-4898-8FCE-6360F284C217}" presName="iconBgRect" presStyleLbl="bgShp" presStyleIdx="0" presStyleCnt="4"/>
      <dgm:spPr/>
    </dgm:pt>
    <dgm:pt modelId="{AE28F213-6EBB-4D1E-82A8-4C345B402356}" type="pres">
      <dgm:prSet presAssocID="{3C4BB338-F358-4898-8FCE-6360F284C21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Sushi"/>
        </a:ext>
      </dgm:extLst>
    </dgm:pt>
    <dgm:pt modelId="{37C079DB-4F0B-4778-ADD7-EBA5DABB0642}" type="pres">
      <dgm:prSet presAssocID="{3C4BB338-F358-4898-8FCE-6360F284C217}" presName="spaceRect" presStyleCnt="0"/>
      <dgm:spPr/>
    </dgm:pt>
    <dgm:pt modelId="{EA8270AF-B802-489D-8B58-F86A202CA831}" type="pres">
      <dgm:prSet presAssocID="{3C4BB338-F358-4898-8FCE-6360F284C217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36F614E4-F922-49CE-AEC4-2DE18932AFBB}" type="pres">
      <dgm:prSet presAssocID="{19F9D23D-A6BC-44F0-A901-7B02A314C917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A4A2F59-BBC4-4CDE-8B00-7DFE32D52071}" type="pres">
      <dgm:prSet presAssocID="{088BDBC1-F1DC-49BC-8942-654F99A3D40B}" presName="compNode" presStyleCnt="0"/>
      <dgm:spPr/>
    </dgm:pt>
    <dgm:pt modelId="{3C6F08A0-5E0B-48FB-B72D-A8C348A5C2DA}" type="pres">
      <dgm:prSet presAssocID="{088BDBC1-F1DC-49BC-8942-654F99A3D40B}" presName="iconBgRect" presStyleLbl="bgShp" presStyleIdx="1" presStyleCnt="4"/>
      <dgm:spPr/>
    </dgm:pt>
    <dgm:pt modelId="{8C995F89-C5D2-4331-941A-586299F104B2}" type="pres">
      <dgm:prSet presAssocID="{088BDBC1-F1DC-49BC-8942-654F99A3D4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Arbuz"/>
        </a:ext>
      </dgm:extLst>
    </dgm:pt>
    <dgm:pt modelId="{B40A29C8-CEAE-4BF0-806A-878C2224C7E0}" type="pres">
      <dgm:prSet presAssocID="{088BDBC1-F1DC-49BC-8942-654F99A3D40B}" presName="spaceRect" presStyleCnt="0"/>
      <dgm:spPr/>
    </dgm:pt>
    <dgm:pt modelId="{71BC65EF-FD64-47EF-95F4-DBB1028238C1}" type="pres">
      <dgm:prSet presAssocID="{088BDBC1-F1DC-49BC-8942-654F99A3D40B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76ED27BB-B7CB-4BC9-A13C-A4A37EB2313C}" type="pres">
      <dgm:prSet presAssocID="{3E746E66-8B7A-47EA-B1E2-5B9EFCB52C23}" presName="sibTrans" presStyleLbl="sibTrans2D1" presStyleIdx="0" presStyleCnt="0"/>
      <dgm:spPr/>
      <dgm:t>
        <a:bodyPr/>
        <a:lstStyle/>
        <a:p>
          <a:endParaRPr lang="pl-PL"/>
        </a:p>
      </dgm:t>
    </dgm:pt>
    <dgm:pt modelId="{5D05BC9D-1698-482D-9A83-A3AEA65A59C0}" type="pres">
      <dgm:prSet presAssocID="{302D32AC-2460-4FA9-8144-8A0C8A1CC890}" presName="compNode" presStyleCnt="0"/>
      <dgm:spPr/>
    </dgm:pt>
    <dgm:pt modelId="{A4568A74-5BB5-4042-875F-C1BD0BDA7103}" type="pres">
      <dgm:prSet presAssocID="{302D32AC-2460-4FA9-8144-8A0C8A1CC890}" presName="iconBgRect" presStyleLbl="bgShp" presStyleIdx="2" presStyleCnt="4"/>
      <dgm:spPr/>
    </dgm:pt>
    <dgm:pt modelId="{1B89F1B8-AC15-4B7E-AEBD-CF99E205042B}" type="pres">
      <dgm:prSet presAssocID="{302D32AC-2460-4FA9-8144-8A0C8A1CC89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Fala"/>
        </a:ext>
      </dgm:extLst>
    </dgm:pt>
    <dgm:pt modelId="{CA099D90-3181-47C9-BCB3-5BDF938E3BD8}" type="pres">
      <dgm:prSet presAssocID="{302D32AC-2460-4FA9-8144-8A0C8A1CC890}" presName="spaceRect" presStyleCnt="0"/>
      <dgm:spPr/>
    </dgm:pt>
    <dgm:pt modelId="{A4056893-7997-4970-B22C-58FB095F2C39}" type="pres">
      <dgm:prSet presAssocID="{302D32AC-2460-4FA9-8144-8A0C8A1CC890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C22124E0-A06F-4E9E-8BC1-6ABB5E9421B6}" type="pres">
      <dgm:prSet presAssocID="{E73DAA47-6B23-4DAB-8A31-B93873FA25E9}" presName="sibTrans" presStyleLbl="sibTrans2D1" presStyleIdx="0" presStyleCnt="0"/>
      <dgm:spPr/>
      <dgm:t>
        <a:bodyPr/>
        <a:lstStyle/>
        <a:p>
          <a:endParaRPr lang="pl-PL"/>
        </a:p>
      </dgm:t>
    </dgm:pt>
    <dgm:pt modelId="{5728DD88-7063-488F-9285-AD9D1FF6CB82}" type="pres">
      <dgm:prSet presAssocID="{07B170CA-160D-4F40-B181-215FFED11DBF}" presName="compNode" presStyleCnt="0"/>
      <dgm:spPr/>
    </dgm:pt>
    <dgm:pt modelId="{10E7E8C4-B237-4D1A-8A4D-FC701776A7E4}" type="pres">
      <dgm:prSet presAssocID="{07B170CA-160D-4F40-B181-215FFED11DBF}" presName="iconBgRect" presStyleLbl="bgShp" presStyleIdx="3" presStyleCnt="4"/>
      <dgm:spPr/>
    </dgm:pt>
    <dgm:pt modelId="{6F24C9EE-317C-4E2C-8CDB-4E9176590A9E}" type="pres">
      <dgm:prSet presAssocID="{07B170CA-160D-4F40-B181-215FFED11DB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Babeczka"/>
        </a:ext>
      </dgm:extLst>
    </dgm:pt>
    <dgm:pt modelId="{ED46B318-BAC3-47B1-941B-663D274874B6}" type="pres">
      <dgm:prSet presAssocID="{07B170CA-160D-4F40-B181-215FFED11DBF}" presName="spaceRect" presStyleCnt="0"/>
      <dgm:spPr/>
    </dgm:pt>
    <dgm:pt modelId="{0F68228B-5975-4404-A67D-6236319E2355}" type="pres">
      <dgm:prSet presAssocID="{07B170CA-160D-4F40-B181-215FFED11DBF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3350A26-01E3-4DFC-814D-2048C46EA242}" type="presOf" srcId="{302D32AC-2460-4FA9-8144-8A0C8A1CC890}" destId="{A4056893-7997-4970-B22C-58FB095F2C39}" srcOrd="0" destOrd="0" presId="urn:microsoft.com/office/officeart/2018/2/layout/IconCircleList"/>
    <dgm:cxn modelId="{8AB0DA98-7343-4ECF-994F-A06B69322D0F}" srcId="{AF0E9535-A1C8-410C-BD06-620B04F9B4E3}" destId="{088BDBC1-F1DC-49BC-8942-654F99A3D40B}" srcOrd="1" destOrd="0" parTransId="{2B94F263-70DF-4E75-919B-7DBF4C9608B2}" sibTransId="{3E746E66-8B7A-47EA-B1E2-5B9EFCB52C23}"/>
    <dgm:cxn modelId="{FB1B16C6-B6DA-4254-920A-C084AD5B073D}" type="presOf" srcId="{3C4BB338-F358-4898-8FCE-6360F284C217}" destId="{EA8270AF-B802-489D-8B58-F86A202CA831}" srcOrd="0" destOrd="0" presId="urn:microsoft.com/office/officeart/2018/2/layout/IconCircleList"/>
    <dgm:cxn modelId="{5A95EEBF-CFB7-469B-803E-0A110A2FCD23}" srcId="{AF0E9535-A1C8-410C-BD06-620B04F9B4E3}" destId="{302D32AC-2460-4FA9-8144-8A0C8A1CC890}" srcOrd="2" destOrd="0" parTransId="{02E2C214-EC44-4052-91C8-7B75EF61AA74}" sibTransId="{E73DAA47-6B23-4DAB-8A31-B93873FA25E9}"/>
    <dgm:cxn modelId="{2FF3155A-F43F-4141-A88C-53CF54B53592}" type="presOf" srcId="{3E746E66-8B7A-47EA-B1E2-5B9EFCB52C23}" destId="{76ED27BB-B7CB-4BC9-A13C-A4A37EB2313C}" srcOrd="0" destOrd="0" presId="urn:microsoft.com/office/officeart/2018/2/layout/IconCircleList"/>
    <dgm:cxn modelId="{41DDF55C-42F3-4206-956E-294554B4ED07}" type="presOf" srcId="{088BDBC1-F1DC-49BC-8942-654F99A3D40B}" destId="{71BC65EF-FD64-47EF-95F4-DBB1028238C1}" srcOrd="0" destOrd="0" presId="urn:microsoft.com/office/officeart/2018/2/layout/IconCircleList"/>
    <dgm:cxn modelId="{EFB0C1ED-9D9F-4ECC-AB42-621BF80A82D4}" srcId="{AF0E9535-A1C8-410C-BD06-620B04F9B4E3}" destId="{07B170CA-160D-4F40-B181-215FFED11DBF}" srcOrd="3" destOrd="0" parTransId="{AE9DC590-1866-412E-9206-CCA83E4F37EF}" sibTransId="{B7E7B6EE-7B0F-4A49-84E7-696B071D3CAE}"/>
    <dgm:cxn modelId="{57C89135-76DE-4ADF-987C-DE53CD257C28}" type="presOf" srcId="{19F9D23D-A6BC-44F0-A901-7B02A314C917}" destId="{36F614E4-F922-49CE-AEC4-2DE18932AFBB}" srcOrd="0" destOrd="0" presId="urn:microsoft.com/office/officeart/2018/2/layout/IconCircleList"/>
    <dgm:cxn modelId="{D9E223CC-6C3E-4C32-AD9C-A0DE0C55AAA3}" srcId="{AF0E9535-A1C8-410C-BD06-620B04F9B4E3}" destId="{3C4BB338-F358-4898-8FCE-6360F284C217}" srcOrd="0" destOrd="0" parTransId="{AA7D1CB9-707E-4AF3-B1AE-AAD3F8587885}" sibTransId="{19F9D23D-A6BC-44F0-A901-7B02A314C917}"/>
    <dgm:cxn modelId="{1160DDF6-1B09-44C0-8B83-698CF0BFC65B}" type="presOf" srcId="{E73DAA47-6B23-4DAB-8A31-B93873FA25E9}" destId="{C22124E0-A06F-4E9E-8BC1-6ABB5E9421B6}" srcOrd="0" destOrd="0" presId="urn:microsoft.com/office/officeart/2018/2/layout/IconCircleList"/>
    <dgm:cxn modelId="{1CDFC717-C5CF-4902-A8EB-F1475AC92C3A}" type="presOf" srcId="{AF0E9535-A1C8-410C-BD06-620B04F9B4E3}" destId="{E6D91948-2ABC-48DF-B17B-E0D5A85BBC3E}" srcOrd="0" destOrd="0" presId="urn:microsoft.com/office/officeart/2018/2/layout/IconCircleList"/>
    <dgm:cxn modelId="{77902D0E-2622-4D76-BB72-5D64EE531B40}" type="presOf" srcId="{07B170CA-160D-4F40-B181-215FFED11DBF}" destId="{0F68228B-5975-4404-A67D-6236319E2355}" srcOrd="0" destOrd="0" presId="urn:microsoft.com/office/officeart/2018/2/layout/IconCircleList"/>
    <dgm:cxn modelId="{B5A6DE80-E2F1-4399-AC74-093769B8F5FF}" type="presParOf" srcId="{E6D91948-2ABC-48DF-B17B-E0D5A85BBC3E}" destId="{5F4912BA-E283-4259-847B-BDBE00A57721}" srcOrd="0" destOrd="0" presId="urn:microsoft.com/office/officeart/2018/2/layout/IconCircleList"/>
    <dgm:cxn modelId="{5DE7F207-F147-48D5-8C03-7D328F47B858}" type="presParOf" srcId="{5F4912BA-E283-4259-847B-BDBE00A57721}" destId="{B79A84F4-93B1-4964-931F-491F19F84BD2}" srcOrd="0" destOrd="0" presId="urn:microsoft.com/office/officeart/2018/2/layout/IconCircleList"/>
    <dgm:cxn modelId="{A6BD0DEA-C00A-403B-BA82-5173FB68DA5E}" type="presParOf" srcId="{B79A84F4-93B1-4964-931F-491F19F84BD2}" destId="{CE196E80-2114-47EE-9B8E-89F836CAFF77}" srcOrd="0" destOrd="0" presId="urn:microsoft.com/office/officeart/2018/2/layout/IconCircleList"/>
    <dgm:cxn modelId="{2DE1F514-C06E-4EDB-81BF-6B70C0E95ED9}" type="presParOf" srcId="{B79A84F4-93B1-4964-931F-491F19F84BD2}" destId="{AE28F213-6EBB-4D1E-82A8-4C345B402356}" srcOrd="1" destOrd="0" presId="urn:microsoft.com/office/officeart/2018/2/layout/IconCircleList"/>
    <dgm:cxn modelId="{07144ACB-2D5D-4D02-B740-20DD7EA1C1F2}" type="presParOf" srcId="{B79A84F4-93B1-4964-931F-491F19F84BD2}" destId="{37C079DB-4F0B-4778-ADD7-EBA5DABB0642}" srcOrd="2" destOrd="0" presId="urn:microsoft.com/office/officeart/2018/2/layout/IconCircleList"/>
    <dgm:cxn modelId="{81E33258-3B97-4A84-8D83-4BB200EC9CFA}" type="presParOf" srcId="{B79A84F4-93B1-4964-931F-491F19F84BD2}" destId="{EA8270AF-B802-489D-8B58-F86A202CA831}" srcOrd="3" destOrd="0" presId="urn:microsoft.com/office/officeart/2018/2/layout/IconCircleList"/>
    <dgm:cxn modelId="{3F1369E8-7D87-4EA4-8DE0-392D4E99D844}" type="presParOf" srcId="{5F4912BA-E283-4259-847B-BDBE00A57721}" destId="{36F614E4-F922-49CE-AEC4-2DE18932AFBB}" srcOrd="1" destOrd="0" presId="urn:microsoft.com/office/officeart/2018/2/layout/IconCircleList"/>
    <dgm:cxn modelId="{37025B1E-910F-4539-8E4D-F527AA43DBCA}" type="presParOf" srcId="{5F4912BA-E283-4259-847B-BDBE00A57721}" destId="{7A4A2F59-BBC4-4CDE-8B00-7DFE32D52071}" srcOrd="2" destOrd="0" presId="urn:microsoft.com/office/officeart/2018/2/layout/IconCircleList"/>
    <dgm:cxn modelId="{6EBB2018-715B-4157-8A1A-E2780AC91971}" type="presParOf" srcId="{7A4A2F59-BBC4-4CDE-8B00-7DFE32D52071}" destId="{3C6F08A0-5E0B-48FB-B72D-A8C348A5C2DA}" srcOrd="0" destOrd="0" presId="urn:microsoft.com/office/officeart/2018/2/layout/IconCircleList"/>
    <dgm:cxn modelId="{3F3346F3-799B-4245-8F8F-2A40AFCFCE16}" type="presParOf" srcId="{7A4A2F59-BBC4-4CDE-8B00-7DFE32D52071}" destId="{8C995F89-C5D2-4331-941A-586299F104B2}" srcOrd="1" destOrd="0" presId="urn:microsoft.com/office/officeart/2018/2/layout/IconCircleList"/>
    <dgm:cxn modelId="{62C41B25-DD8F-4914-AA49-D41397C7841D}" type="presParOf" srcId="{7A4A2F59-BBC4-4CDE-8B00-7DFE32D52071}" destId="{B40A29C8-CEAE-4BF0-806A-878C2224C7E0}" srcOrd="2" destOrd="0" presId="urn:microsoft.com/office/officeart/2018/2/layout/IconCircleList"/>
    <dgm:cxn modelId="{243A1F04-F8C8-4EF1-B20A-20F05C849CEE}" type="presParOf" srcId="{7A4A2F59-BBC4-4CDE-8B00-7DFE32D52071}" destId="{71BC65EF-FD64-47EF-95F4-DBB1028238C1}" srcOrd="3" destOrd="0" presId="urn:microsoft.com/office/officeart/2018/2/layout/IconCircleList"/>
    <dgm:cxn modelId="{9D4BF0AA-9215-4816-9883-5DE1D6C0AFAC}" type="presParOf" srcId="{5F4912BA-E283-4259-847B-BDBE00A57721}" destId="{76ED27BB-B7CB-4BC9-A13C-A4A37EB2313C}" srcOrd="3" destOrd="0" presId="urn:microsoft.com/office/officeart/2018/2/layout/IconCircleList"/>
    <dgm:cxn modelId="{1CE028E5-DF82-4763-AC61-4A4D9EB2AA8D}" type="presParOf" srcId="{5F4912BA-E283-4259-847B-BDBE00A57721}" destId="{5D05BC9D-1698-482D-9A83-A3AEA65A59C0}" srcOrd="4" destOrd="0" presId="urn:microsoft.com/office/officeart/2018/2/layout/IconCircleList"/>
    <dgm:cxn modelId="{D51775BF-8F76-4D70-9640-23C4405C569F}" type="presParOf" srcId="{5D05BC9D-1698-482D-9A83-A3AEA65A59C0}" destId="{A4568A74-5BB5-4042-875F-C1BD0BDA7103}" srcOrd="0" destOrd="0" presId="urn:microsoft.com/office/officeart/2018/2/layout/IconCircleList"/>
    <dgm:cxn modelId="{0C06746E-108D-4FBD-97E5-C31EEDBACEFF}" type="presParOf" srcId="{5D05BC9D-1698-482D-9A83-A3AEA65A59C0}" destId="{1B89F1B8-AC15-4B7E-AEBD-CF99E205042B}" srcOrd="1" destOrd="0" presId="urn:microsoft.com/office/officeart/2018/2/layout/IconCircleList"/>
    <dgm:cxn modelId="{35A58D15-41A1-4D8C-B062-0E48E9ABC4E3}" type="presParOf" srcId="{5D05BC9D-1698-482D-9A83-A3AEA65A59C0}" destId="{CA099D90-3181-47C9-BCB3-5BDF938E3BD8}" srcOrd="2" destOrd="0" presId="urn:microsoft.com/office/officeart/2018/2/layout/IconCircleList"/>
    <dgm:cxn modelId="{0C3FAC80-19F4-4EB9-887E-879578F820D0}" type="presParOf" srcId="{5D05BC9D-1698-482D-9A83-A3AEA65A59C0}" destId="{A4056893-7997-4970-B22C-58FB095F2C39}" srcOrd="3" destOrd="0" presId="urn:microsoft.com/office/officeart/2018/2/layout/IconCircleList"/>
    <dgm:cxn modelId="{E2B1C9FF-7DEE-4AED-8261-1D1FFDDEF6E0}" type="presParOf" srcId="{5F4912BA-E283-4259-847B-BDBE00A57721}" destId="{C22124E0-A06F-4E9E-8BC1-6ABB5E9421B6}" srcOrd="5" destOrd="0" presId="urn:microsoft.com/office/officeart/2018/2/layout/IconCircleList"/>
    <dgm:cxn modelId="{ABB01307-29AA-4837-A668-D6F657B755F2}" type="presParOf" srcId="{5F4912BA-E283-4259-847B-BDBE00A57721}" destId="{5728DD88-7063-488F-9285-AD9D1FF6CB82}" srcOrd="6" destOrd="0" presId="urn:microsoft.com/office/officeart/2018/2/layout/IconCircleList"/>
    <dgm:cxn modelId="{BE0D7E53-D663-46EA-A6D3-89402333C90D}" type="presParOf" srcId="{5728DD88-7063-488F-9285-AD9D1FF6CB82}" destId="{10E7E8C4-B237-4D1A-8A4D-FC701776A7E4}" srcOrd="0" destOrd="0" presId="urn:microsoft.com/office/officeart/2018/2/layout/IconCircleList"/>
    <dgm:cxn modelId="{BEDB0065-90CB-4B3C-A3BE-E181B123A6AC}" type="presParOf" srcId="{5728DD88-7063-488F-9285-AD9D1FF6CB82}" destId="{6F24C9EE-317C-4E2C-8CDB-4E9176590A9E}" srcOrd="1" destOrd="0" presId="urn:microsoft.com/office/officeart/2018/2/layout/IconCircleList"/>
    <dgm:cxn modelId="{A4140140-9208-4952-B1FF-C90BA5986CF3}" type="presParOf" srcId="{5728DD88-7063-488F-9285-AD9D1FF6CB82}" destId="{ED46B318-BAC3-47B1-941B-663D274874B6}" srcOrd="2" destOrd="0" presId="urn:microsoft.com/office/officeart/2018/2/layout/IconCircleList"/>
    <dgm:cxn modelId="{ABE0667D-B84C-4EF2-AAD0-87690B7CBA56}" type="presParOf" srcId="{5728DD88-7063-488F-9285-AD9D1FF6CB82}" destId="{0F68228B-5975-4404-A67D-6236319E235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196E80-2114-47EE-9B8E-89F836CAFF77}">
      <dsp:nvSpPr>
        <dsp:cNvPr id="0" name=""/>
        <dsp:cNvSpPr/>
      </dsp:nvSpPr>
      <dsp:spPr>
        <a:xfrm>
          <a:off x="60186" y="441408"/>
          <a:ext cx="1257386" cy="12573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8F213-6EBB-4D1E-82A8-4C345B402356}">
      <dsp:nvSpPr>
        <dsp:cNvPr id="0" name=""/>
        <dsp:cNvSpPr/>
      </dsp:nvSpPr>
      <dsp:spPr>
        <a:xfrm>
          <a:off x="324237" y="705459"/>
          <a:ext cx="729284" cy="729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270AF-B802-489D-8B58-F86A202CA831}">
      <dsp:nvSpPr>
        <dsp:cNvPr id="0" name=""/>
        <dsp:cNvSpPr/>
      </dsp:nvSpPr>
      <dsp:spPr>
        <a:xfrm>
          <a:off x="1587013" y="441408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Mleko, jogurt czy kefir to także źródło wody- warto zadbać o ich dostępność w domu. </a:t>
          </a:r>
          <a:endParaRPr lang="en-US" sz="1800" kern="1200"/>
        </a:p>
      </dsp:txBody>
      <dsp:txXfrm>
        <a:off x="1587013" y="441408"/>
        <a:ext cx="2963839" cy="1257386"/>
      </dsp:txXfrm>
    </dsp:sp>
    <dsp:sp modelId="{3C6F08A0-5E0B-48FB-B72D-A8C348A5C2DA}">
      <dsp:nvSpPr>
        <dsp:cNvPr id="0" name=""/>
        <dsp:cNvSpPr/>
      </dsp:nvSpPr>
      <dsp:spPr>
        <a:xfrm>
          <a:off x="5067279" y="441408"/>
          <a:ext cx="1257386" cy="12573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95F89-C5D2-4331-941A-586299F104B2}">
      <dsp:nvSpPr>
        <dsp:cNvPr id="0" name=""/>
        <dsp:cNvSpPr/>
      </dsp:nvSpPr>
      <dsp:spPr>
        <a:xfrm>
          <a:off x="5331331" y="705459"/>
          <a:ext cx="729284" cy="729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C65EF-FD64-47EF-95F4-DBB1028238C1}">
      <dsp:nvSpPr>
        <dsp:cNvPr id="0" name=""/>
        <dsp:cNvSpPr/>
      </dsp:nvSpPr>
      <dsp:spPr>
        <a:xfrm>
          <a:off x="6594106" y="441408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Warzywa i owoce zawierają od 75 do 95% wody. Należy zachęcać dziecka do ich jedzenia. </a:t>
          </a:r>
          <a:endParaRPr lang="en-US" sz="1800" kern="1200"/>
        </a:p>
      </dsp:txBody>
      <dsp:txXfrm>
        <a:off x="6594106" y="441408"/>
        <a:ext cx="2963839" cy="1257386"/>
      </dsp:txXfrm>
    </dsp:sp>
    <dsp:sp modelId="{A4568A74-5BB5-4042-875F-C1BD0BDA7103}">
      <dsp:nvSpPr>
        <dsp:cNvPr id="0" name=""/>
        <dsp:cNvSpPr/>
      </dsp:nvSpPr>
      <dsp:spPr>
        <a:xfrm>
          <a:off x="60186" y="2394686"/>
          <a:ext cx="1257386" cy="12573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9F1B8-AC15-4B7E-AEBD-CF99E205042B}">
      <dsp:nvSpPr>
        <dsp:cNvPr id="0" name=""/>
        <dsp:cNvSpPr/>
      </dsp:nvSpPr>
      <dsp:spPr>
        <a:xfrm>
          <a:off x="324237" y="2658738"/>
          <a:ext cx="729284" cy="7292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56893-7997-4970-B22C-58FB095F2C39}">
      <dsp:nvSpPr>
        <dsp:cNvPr id="0" name=""/>
        <dsp:cNvSpPr/>
      </dsp:nvSpPr>
      <dsp:spPr>
        <a:xfrm>
          <a:off x="1587013" y="2394686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Powinniśmy zapewniać łatwy dostęp do wody. </a:t>
          </a:r>
          <a:endParaRPr lang="en-US" sz="1800" kern="1200"/>
        </a:p>
      </dsp:txBody>
      <dsp:txXfrm>
        <a:off x="1587013" y="2394686"/>
        <a:ext cx="2963839" cy="1257386"/>
      </dsp:txXfrm>
    </dsp:sp>
    <dsp:sp modelId="{10E7E8C4-B237-4D1A-8A4D-FC701776A7E4}">
      <dsp:nvSpPr>
        <dsp:cNvPr id="0" name=""/>
        <dsp:cNvSpPr/>
      </dsp:nvSpPr>
      <dsp:spPr>
        <a:xfrm>
          <a:off x="5067279" y="2394686"/>
          <a:ext cx="1257386" cy="12573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4C9EE-317C-4E2C-8CDB-4E9176590A9E}">
      <dsp:nvSpPr>
        <dsp:cNvPr id="0" name=""/>
        <dsp:cNvSpPr/>
      </dsp:nvSpPr>
      <dsp:spPr>
        <a:xfrm>
          <a:off x="5331331" y="2658738"/>
          <a:ext cx="729284" cy="7292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8228B-5975-4404-A67D-6236319E2355}">
      <dsp:nvSpPr>
        <dsp:cNvPr id="0" name=""/>
        <dsp:cNvSpPr/>
      </dsp:nvSpPr>
      <dsp:spPr>
        <a:xfrm>
          <a:off x="6594106" y="2394686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Urozmaicajmy. Dodajmy wodzie smaku np.: dzięki cząstce pomaranczy lub truskawek, świeżo wyciśniętej cytryny, mięty. </a:t>
          </a:r>
          <a:endParaRPr lang="en-US" sz="1800" kern="1200"/>
        </a:p>
      </dsp:txBody>
      <dsp:txXfrm>
        <a:off x="6594106" y="2394686"/>
        <a:ext cx="2963839" cy="1257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C89EFB41-A522-4104-8B88-E9DCFCF4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7" r="4187" b="90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r>
              <a:rPr lang="en-US"/>
              <a:t>Żywienie dzieci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A48831F4-507C-4C61-BCF7-9B914FEF9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0" r="13218" b="-1"/>
          <a:stretch/>
        </p:blipFill>
        <p:spPr>
          <a:xfrm>
            <a:off x="4643665" y="-14378"/>
            <a:ext cx="7548335" cy="6556076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A3B0515-E066-4D96-AA5A-36E857223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43" y="162136"/>
            <a:ext cx="3851122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pl-PL" sz="1400" dirty="0"/>
              <a:t>Jesteśmy w znacznej części zbudowani </a:t>
            </a:r>
            <a:br>
              <a:rPr lang="pl-PL" sz="1400" dirty="0"/>
            </a:br>
            <a:r>
              <a:rPr lang="pl-PL" sz="1400" dirty="0"/>
              <a:t>z wody. U osoby dorosłej stanowi ono około 60% masy ciała, u dziecka około 70%, a u noworodka- nawet 80%. 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Funkcjonowanie całego ludzkiego organizmu oparte jest na wodzie. </a:t>
            </a:r>
            <a:br>
              <a:rPr lang="pl-PL" sz="1400" dirty="0"/>
            </a:br>
            <a:r>
              <a:rPr lang="pl-PL" sz="1400" dirty="0"/>
              <a:t>Jest niezbędna między innymi w procesie trawienia pożywienia, wchłaniania składników odżywczych, wydalania szkodliwych produktów metabolizmu </a:t>
            </a:r>
            <a:br>
              <a:rPr lang="pl-PL" sz="1400" dirty="0"/>
            </a:br>
            <a:r>
              <a:rPr lang="pl-PL" sz="1400" dirty="0"/>
              <a:t>i toksyn. Reguluje też gospodarkę wodno- elektrolitową i kwasowo- zasadową oraz pomaga utrzymać odpowiednią temperaturę ciała. </a:t>
            </a:r>
          </a:p>
          <a:p>
            <a:pPr>
              <a:lnSpc>
                <a:spcPct val="90000"/>
              </a:lnSpc>
            </a:pPr>
            <a:r>
              <a:rPr lang="pl-PL" sz="1400" dirty="0"/>
              <a:t>Wodę należy pić regularnie. Dzieci </a:t>
            </a:r>
            <a:br>
              <a:rPr lang="pl-PL" sz="1400" dirty="0"/>
            </a:br>
            <a:r>
              <a:rPr lang="pl-PL" sz="1400" dirty="0"/>
              <a:t>w wieku </a:t>
            </a:r>
            <a:r>
              <a:rPr lang="pl-PL" sz="1400" dirty="0" smtClean="0"/>
              <a:t>szkolnym powinny </a:t>
            </a:r>
            <a:r>
              <a:rPr lang="pl-PL" sz="1400" dirty="0"/>
              <a:t>pić co najmniej 6 szklanek wody dziennie </a:t>
            </a:r>
            <a:br>
              <a:rPr lang="pl-PL" sz="1400" dirty="0"/>
            </a:br>
            <a:r>
              <a:rPr lang="pl-PL" sz="1400" dirty="0"/>
              <a:t>(ok. 1,5 litra) do posiłków i między nimi. Pamiętajmy, aby piły więcej wody przy dużym wysiłku i w ciepłe dni. </a:t>
            </a:r>
          </a:p>
          <a:p>
            <a:pPr>
              <a:lnSpc>
                <a:spcPct val="90000"/>
              </a:lnSpc>
            </a:pPr>
            <a:r>
              <a:rPr lang="pl-PL" sz="1400" dirty="0" smtClean="0"/>
              <a:t>Niedobór </a:t>
            </a:r>
            <a:r>
              <a:rPr lang="pl-PL" sz="1400" dirty="0"/>
              <a:t>wody w organizmie może szybko prowadzić do odwodnienia. Początkowo dziecko doświadcza gorszego samopoczucia, jest osłabione, cierpi </a:t>
            </a:r>
            <a:br>
              <a:rPr lang="pl-PL" sz="1400" dirty="0"/>
            </a:br>
            <a:r>
              <a:rPr lang="pl-PL" sz="1400" dirty="0"/>
              <a:t>na bóle głowy, ma słabsze łaknienie. Następnie dochodzi do zaburzeń funkcji poznawczych czyli- słabsza koncentracja i słabsze przyswajanie informacji </a:t>
            </a:r>
            <a:br>
              <a:rPr lang="pl-PL" sz="1400" dirty="0"/>
            </a:br>
            <a:r>
              <a:rPr lang="pl-PL" sz="1400" dirty="0"/>
              <a:t>w szkole. W dalszej kolejności mogą pojawiać się poważniejsze objawy: ze strony układu krążenia, moczowego </a:t>
            </a:r>
            <a:br>
              <a:rPr lang="pl-PL" sz="1400" dirty="0"/>
            </a:br>
            <a:r>
              <a:rPr lang="pl-PL" sz="1400" dirty="0"/>
              <a:t>i pokarmowego. 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20584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440D2B6-7F7F-4528-80CE-371E9F99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/>
              <a:t>Wodne wychowanie. Jak uczyć dziecko regularnego picia wody? </a:t>
            </a:r>
            <a:endParaRPr lang="pl-PL"/>
          </a:p>
        </p:txBody>
      </p:sp>
      <p:sp>
        <p:nvSpPr>
          <p:cNvPr id="7" name="Isosceles Triangle 10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Symbol zastępczy zawartości 2">
            <a:extLst>
              <a:ext uri="{FF2B5EF4-FFF2-40B4-BE49-F238E27FC236}">
                <a16:creationId xmlns="" xmlns:a16="http://schemas.microsoft.com/office/drawing/2014/main" id="{E26761E7-A952-4D55-9945-F97E3EA79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8282342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920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9D72BA-1570-4444-B511-4D32114E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a typeface="+mj-lt"/>
                <a:cs typeface="+mj-lt"/>
              </a:rPr>
              <a:t>Jak przekonać dziecko do jedzenia warzyw i owoców?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8584FB2-6B71-46B2-AA53-DC68FB43A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ea typeface="+mn-lt"/>
                <a:cs typeface="+mn-lt"/>
              </a:rPr>
              <a:t>Możemy dodawać warzywa 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do posiłków, które dziecko już zna. Sos pomidorowy 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do makaronu można wzbogacić o sporą ilość warzyw- można je zmiksować lub pokroić w kosteczkę. 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pl-PL" dirty="0">
                <a:ea typeface="+mn-lt"/>
                <a:cs typeface="+mn-lt"/>
              </a:rPr>
              <a:t>Forma ma znaczenie! Przygotowujmy razem warzywa na sposób, który dziecko lubi np.: w postaci frytek lub chipsów (również 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z buraków, marchewki, selera, pietruszki jarmużu). 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pl-PL" dirty="0">
                <a:ea typeface="+mn-lt"/>
                <a:cs typeface="+mn-lt"/>
              </a:rPr>
              <a:t>Kanapka nie musi być nudna. Dziecko chętnie zje kanapkę np.: z sówką z jajka, bazylii </a:t>
            </a:r>
            <a:r>
              <a:rPr lang="pl-PL" dirty="0" smtClean="0">
                <a:ea typeface="+mn-lt"/>
                <a:cs typeface="+mn-lt"/>
              </a:rPr>
              <a:t>i </a:t>
            </a:r>
            <a:r>
              <a:rPr lang="pl-PL" dirty="0">
                <a:ea typeface="+mn-lt"/>
                <a:cs typeface="+mn-lt"/>
              </a:rPr>
              <a:t>rzodkiewki. 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pl-PL" dirty="0">
                <a:ea typeface="+mn-lt"/>
                <a:cs typeface="+mn-lt"/>
              </a:rPr>
              <a:t>Dbajmy, żeby było kolorowo 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i różnorodnie.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pl-PL" dirty="0">
                <a:ea typeface="+mn-lt"/>
                <a:cs typeface="+mn-lt"/>
              </a:rPr>
              <a:t>Pokażmy dzieciom jak rosną warzywa i owoce. Dajmy zjeść im coś prosto z krzaka. </a:t>
            </a:r>
          </a:p>
        </p:txBody>
      </p:sp>
    </p:spTree>
    <p:extLst>
      <p:ext uri="{BB962C8B-B14F-4D97-AF65-F5344CB8AC3E}">
        <p14:creationId xmlns="" xmlns:p14="http://schemas.microsoft.com/office/powerpoint/2010/main" val="233519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120F3E2-AD0F-48A4-9898-59901F3C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66" y="1441721"/>
            <a:ext cx="8596668" cy="38807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dirty="0"/>
              <a:t>Zabierajmy </a:t>
            </a:r>
            <a:r>
              <a:rPr lang="pl-PL" dirty="0" smtClean="0"/>
              <a:t>dziecko </a:t>
            </a:r>
            <a:r>
              <a:rPr lang="pl-PL" dirty="0"/>
              <a:t>na zakupy, niech samo wybierze warzywa i owoce. </a:t>
            </a:r>
          </a:p>
          <a:p>
            <a:r>
              <a:rPr lang="pl-PL" dirty="0"/>
              <a:t>Sami jedzmy zdrowo. Tak, jak chcemy żeby jadło dziecko. </a:t>
            </a:r>
          </a:p>
          <a:p>
            <a:r>
              <a:rPr lang="pl-PL" dirty="0"/>
              <a:t>Poza domem warto mieć coś zdrowego do przekąszenia. Na spacer można zabrać </a:t>
            </a:r>
            <a:r>
              <a:rPr lang="pl-PL" dirty="0" smtClean="0"/>
              <a:t>mini marchewki</a:t>
            </a:r>
            <a:r>
              <a:rPr lang="pl-PL" dirty="0"/>
              <a:t>, winogrona, pokrojone w cząstki jabłka zamiast batona. </a:t>
            </a:r>
          </a:p>
          <a:p>
            <a:r>
              <a:rPr lang="pl-PL" dirty="0"/>
              <a:t>Zachęcajmy dzieci do pomagania w kuchni przy przyrządzaniu posiłków z warzyw i owoców. Chętniej zjedzą to, co przygotowały. Można wykorzystać kolorowe miseczki z różnymi warzywami. </a:t>
            </a:r>
          </a:p>
          <a:p>
            <a:r>
              <a:rPr lang="pl-PL" dirty="0"/>
              <a:t>Miksujmy. Róbmy z dziećmi koktajle, musy, kremy. Wystarczy zmiksować owoce lub warzywa, żeby dziecko chętniej je zjadło. </a:t>
            </a:r>
          </a:p>
          <a:p>
            <a:r>
              <a:rPr lang="pl-PL" dirty="0"/>
              <a:t>Małe porcje są lepsze. Dziecko niechętnie zje </a:t>
            </a:r>
            <a:r>
              <a:rPr lang="pl-PL" dirty="0" smtClean="0"/>
              <a:t>warzywa </a:t>
            </a:r>
            <a:r>
              <a:rPr lang="pl-PL" dirty="0"/>
              <a:t>lub owoce w całości, ale za to </a:t>
            </a:r>
            <a:r>
              <a:rPr lang="pl-PL" dirty="0" err="1" smtClean="0"/>
              <a:t>przekasi</a:t>
            </a:r>
            <a:r>
              <a:rPr lang="pl-PL" dirty="0" smtClean="0"/>
              <a:t> </a:t>
            </a:r>
            <a:r>
              <a:rPr lang="pl-PL" dirty="0"/>
              <a:t>z ochotą pokrojone. </a:t>
            </a:r>
          </a:p>
        </p:txBody>
      </p:sp>
    </p:spTree>
    <p:extLst>
      <p:ext uri="{BB962C8B-B14F-4D97-AF65-F5344CB8AC3E}">
        <p14:creationId xmlns="" xmlns:p14="http://schemas.microsoft.com/office/powerpoint/2010/main" val="420702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EDFB7B7-62A8-433B-BE6F-16434BF8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05" y="2805953"/>
            <a:ext cx="8596668" cy="1320800"/>
          </a:xfrm>
        </p:spPr>
        <p:txBody>
          <a:bodyPr/>
          <a:lstStyle/>
          <a:p>
            <a:r>
              <a:rPr lang="pl-PL"/>
              <a:t>Kilka przepisów do wykorzystania</a:t>
            </a:r>
          </a:p>
        </p:txBody>
      </p:sp>
    </p:spTree>
    <p:extLst>
      <p:ext uri="{BB962C8B-B14F-4D97-AF65-F5344CB8AC3E}">
        <p14:creationId xmlns="" xmlns:p14="http://schemas.microsoft.com/office/powerpoint/2010/main" val="103389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5" descr="Obraz zawierający żywność, naczynie&#10;&#10;Opis wygenerowany automatycznie">
            <a:extLst>
              <a:ext uri="{FF2B5EF4-FFF2-40B4-BE49-F238E27FC236}">
                <a16:creationId xmlns="" xmlns:a16="http://schemas.microsoft.com/office/drawing/2014/main" id="{C1A101E8-394D-4B94-9B35-26B1F7ADE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35" r="1998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088769E-DC4F-4318-BD8B-0BC9B595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pl-PL"/>
              <a:t>Minipizze palce lizać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BDC72AA-530C-4254-B189-154A8B9A1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300"/>
              <a:t>SKŁADNIKI: </a:t>
            </a:r>
            <a:br>
              <a:rPr lang="pl-PL" sz="1300"/>
            </a:br>
            <a:r>
              <a:rPr lang="pl-PL" sz="1300"/>
              <a:t>- 1 duża cukinia</a:t>
            </a:r>
            <a:br>
              <a:rPr lang="pl-PL" sz="1300"/>
            </a:br>
            <a:r>
              <a:rPr lang="pl-PL" sz="1300"/>
              <a:t>- 3-4 łyżki koncentratu pomidorowego</a:t>
            </a:r>
            <a:br>
              <a:rPr lang="pl-PL" sz="1300"/>
            </a:br>
            <a:r>
              <a:rPr lang="pl-PL" sz="1300"/>
              <a:t>- suszone zioła: oregano, tymianek, bazylia </a:t>
            </a:r>
            <a:br>
              <a:rPr lang="pl-PL" sz="1300"/>
            </a:br>
            <a:r>
              <a:rPr lang="pl-PL" sz="1300"/>
              <a:t>- tyle plastrów szynki, ile krążków wykroiliśmy z cukinii </a:t>
            </a:r>
            <a:br>
              <a:rPr lang="pl-PL" sz="1300"/>
            </a:br>
            <a:r>
              <a:rPr lang="pl-PL" sz="1300"/>
              <a:t>- ulubione dodatki, np.: kukurydza, rukola, ser, pomidorki koktajlowe</a:t>
            </a:r>
          </a:p>
          <a:p>
            <a:pPr>
              <a:lnSpc>
                <a:spcPct val="90000"/>
              </a:lnSpc>
            </a:pPr>
            <a:r>
              <a:rPr lang="pl-PL" sz="1300"/>
              <a:t>Plastry cukinii (1,5- 2cm grubości) układamy na blasze wyłożonej papierem do pieczenia. Smarujemy je koncentratem pomidorowym i posypujemy ziołami. Nakładamy dodatki: szynkę, pomidorki, ser, kukurydzę itp. </a:t>
            </a:r>
            <a:br>
              <a:rPr lang="pl-PL" sz="1300"/>
            </a:br>
            <a:r>
              <a:rPr lang="pl-PL" sz="1300"/>
              <a:t/>
            </a:r>
            <a:br>
              <a:rPr lang="pl-PL" sz="1300"/>
            </a:br>
            <a:r>
              <a:rPr lang="pl-PL" sz="1300"/>
              <a:t>Pieczemy w temperaturze 220 stopni, aż ser się rozpuści i zarumieni. </a:t>
            </a:r>
            <a:br>
              <a:rPr lang="pl-PL" sz="1300"/>
            </a:br>
            <a:r>
              <a:rPr lang="pl-PL" sz="1300"/>
              <a:t/>
            </a:r>
            <a:br>
              <a:rPr lang="pl-PL" sz="1300"/>
            </a:br>
            <a:r>
              <a:rPr lang="pl-PL" sz="1300"/>
              <a:t>Po wyjęciu z piekarnika nakładamy na minipizze rukolę. 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594053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stół, talerz, żywność, plasterek&#10;&#10;Opis wygenerowany automatycznie">
            <a:extLst>
              <a:ext uri="{FF2B5EF4-FFF2-40B4-BE49-F238E27FC236}">
                <a16:creationId xmlns="" xmlns:a16="http://schemas.microsoft.com/office/drawing/2014/main" id="{177DB290-9583-4C2E-AE6C-66BB60AF0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4" r="9458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12BF0B4-20E3-4089-8D6F-BDB37146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pl-PL" sz="3300"/>
              <a:t>Twarożek wszystkich smaków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41EC74-8F9B-41FB-993A-D432A4C7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500"/>
              <a:t>SKŁADNIKI:</a:t>
            </a:r>
            <a:br>
              <a:rPr lang="pl-PL" sz="1500"/>
            </a:br>
            <a:r>
              <a:rPr lang="pl-PL" sz="1500"/>
              <a:t>- 4 rzodkiewki</a:t>
            </a:r>
            <a:br>
              <a:rPr lang="pl-PL" sz="1500"/>
            </a:br>
            <a:r>
              <a:rPr lang="pl-PL" sz="1500"/>
              <a:t>- </a:t>
            </a:r>
            <a:r>
              <a:rPr lang="pl-PL" sz="1500">
                <a:ea typeface="+mn-lt"/>
                <a:cs typeface="+mn-lt"/>
              </a:rPr>
              <a:t>⅓</a:t>
            </a:r>
            <a:r>
              <a:rPr lang="pl-PL" sz="1500"/>
              <a:t> ogórka </a:t>
            </a:r>
            <a:br>
              <a:rPr lang="pl-PL" sz="1500"/>
            </a:br>
            <a:r>
              <a:rPr lang="pl-PL" sz="1500"/>
              <a:t>- 1 pomidor </a:t>
            </a:r>
            <a:br>
              <a:rPr lang="pl-PL" sz="1500"/>
            </a:br>
            <a:r>
              <a:rPr lang="pl-PL" sz="1500"/>
              <a:t>- </a:t>
            </a:r>
            <a:r>
              <a:rPr lang="pl-PL" sz="1500">
                <a:ea typeface="+mn-lt"/>
                <a:cs typeface="+mn-lt"/>
              </a:rPr>
              <a:t>⅓</a:t>
            </a:r>
            <a:r>
              <a:rPr lang="pl-PL" sz="1500"/>
              <a:t> papryki </a:t>
            </a:r>
            <a:br>
              <a:rPr lang="pl-PL" sz="1500"/>
            </a:br>
            <a:r>
              <a:rPr lang="pl-PL" sz="1500"/>
              <a:t>- ½ kalarepy </a:t>
            </a:r>
            <a:br>
              <a:rPr lang="pl-PL" sz="1500"/>
            </a:br>
            <a:r>
              <a:rPr lang="pl-PL" sz="1500"/>
              <a:t>- </a:t>
            </a:r>
            <a:r>
              <a:rPr lang="pl-PL" sz="1500">
                <a:ea typeface="+mn-lt"/>
                <a:cs typeface="+mn-lt"/>
              </a:rPr>
              <a:t>½ pęczka szczypiorku </a:t>
            </a:r>
            <a:br>
              <a:rPr lang="pl-PL" sz="1500">
                <a:ea typeface="+mn-lt"/>
                <a:cs typeface="+mn-lt"/>
              </a:rPr>
            </a:br>
            <a:r>
              <a:rPr lang="pl-PL" sz="1500"/>
              <a:t>- 1 opakowanie serka grani </a:t>
            </a:r>
            <a:br>
              <a:rPr lang="pl-PL" sz="1500"/>
            </a:br>
            <a:r>
              <a:rPr lang="pl-PL" sz="1500"/>
              <a:t>- 1 łyżka posiekanego koperku </a:t>
            </a:r>
            <a:br>
              <a:rPr lang="pl-PL" sz="1500"/>
            </a:br>
            <a:r>
              <a:rPr lang="pl-PL" sz="1500"/>
              <a:t>- pieprz </a:t>
            </a:r>
          </a:p>
          <a:p>
            <a:pPr>
              <a:lnSpc>
                <a:spcPct val="90000"/>
              </a:lnSpc>
            </a:pPr>
            <a:r>
              <a:rPr lang="pl-PL" sz="1500"/>
              <a:t>Warzywa kroimy w kostkę, szczypiorek siekamy. Wszystkie składniki mieszamy z twarożkiem i posiekanym koperkiem. Doprawiamy do smaku niewielką ilością pieprzu. 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586126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żywność, stół, talerz, warzywo&#10;&#10;Opis wygenerowany automatycznie">
            <a:extLst>
              <a:ext uri="{FF2B5EF4-FFF2-40B4-BE49-F238E27FC236}">
                <a16:creationId xmlns="" xmlns:a16="http://schemas.microsoft.com/office/drawing/2014/main" id="{79F130DB-E1C2-442B-82E9-7BECDE8D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1" r="11570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6023D28-2112-47E4-9576-9BAA1E89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pl-PL" sz="3300"/>
              <a:t>Kolorowe frytki, co się same robią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998D5BF-5529-46D5-8892-66483BBCD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400"/>
              <a:t>SKŁADNIKI: </a:t>
            </a:r>
            <a:br>
              <a:rPr lang="pl-PL" sz="1400"/>
            </a:br>
            <a:r>
              <a:rPr lang="pl-PL" sz="1400"/>
              <a:t>- 2 bataty </a:t>
            </a:r>
            <a:br>
              <a:rPr lang="pl-PL" sz="1400"/>
            </a:br>
            <a:r>
              <a:rPr lang="pl-PL" sz="1400"/>
              <a:t>- 2 marchewki</a:t>
            </a:r>
            <a:br>
              <a:rPr lang="pl-PL" sz="1400"/>
            </a:br>
            <a:r>
              <a:rPr lang="pl-PL" sz="1400"/>
              <a:t>- 1 duży burak </a:t>
            </a:r>
            <a:br>
              <a:rPr lang="pl-PL" sz="1400"/>
            </a:br>
            <a:r>
              <a:rPr lang="pl-PL" sz="1400"/>
              <a:t>- 1 korzen pietruszki </a:t>
            </a:r>
            <a:br>
              <a:rPr lang="pl-PL" sz="1400"/>
            </a:br>
            <a:r>
              <a:rPr lang="pl-PL" sz="1400"/>
              <a:t>- 4 łyżki oliwy z oliwek</a:t>
            </a:r>
            <a:br>
              <a:rPr lang="pl-PL" sz="1400"/>
            </a:br>
            <a:r>
              <a:rPr lang="pl-PL" sz="1400"/>
              <a:t>- ulubione przyprawy, np.: czerwone papryka, pieprz, tymianek, oregano</a:t>
            </a:r>
            <a:br>
              <a:rPr lang="pl-PL" sz="1400"/>
            </a:br>
            <a:r>
              <a:rPr lang="pl-PL" sz="1400"/>
              <a:t/>
            </a:r>
            <a:br>
              <a:rPr lang="pl-PL" sz="1400"/>
            </a:br>
            <a:r>
              <a:rPr lang="pl-PL" sz="1400"/>
              <a:t>Bataty i warzywa obieramy, kroimy w równe, niezbyt małe słupki. Obtaczamy w przyprawach. Układamy na blasze wyłożonej papierem do pieczenia </a:t>
            </a:r>
            <a:br>
              <a:rPr lang="pl-PL" sz="1400"/>
            </a:br>
            <a:r>
              <a:rPr lang="pl-PL" sz="1400"/>
              <a:t>i skrapiamy oliwą. Pieczemy w piekarniku nagrzanym do 185-190 stopni (termoobieg) około 30 minut (warzywa muszą być lekko przypieczone). 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5979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Obraz zawierający tort, talerz, zdobione, owoce&#10;&#10;Opis wygenerowany automatycznie">
            <a:extLst>
              <a:ext uri="{FF2B5EF4-FFF2-40B4-BE49-F238E27FC236}">
                <a16:creationId xmlns="" xmlns:a16="http://schemas.microsoft.com/office/drawing/2014/main" id="{C71D7BBE-E5AC-4539-B3D4-ACCF4152D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EDAD33A-FB6C-4D8F-B64D-A6EAA189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pl-PL"/>
              <a:t>Kisiel- pysiel z owoców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021BCC2-9240-42C5-8660-24EB11F4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500"/>
              <a:t>SKŁADNIKI:</a:t>
            </a:r>
            <a:br>
              <a:rPr lang="pl-PL" sz="1500"/>
            </a:br>
            <a:r>
              <a:rPr lang="pl-PL" sz="1500"/>
              <a:t>- 200 ml wody</a:t>
            </a:r>
            <a:br>
              <a:rPr lang="pl-PL" sz="1500"/>
            </a:br>
            <a:r>
              <a:rPr lang="pl-PL" sz="1500"/>
              <a:t>- 2 łyżki cukru lub miodu </a:t>
            </a:r>
            <a:br>
              <a:rPr lang="pl-PL" sz="1500"/>
            </a:br>
            <a:r>
              <a:rPr lang="pl-PL" sz="1500"/>
              <a:t>- 300 g drobnch owoców: borówek, porzeczek, malin, jeżyn </a:t>
            </a:r>
            <a:br>
              <a:rPr lang="pl-PL" sz="1500"/>
            </a:br>
            <a:r>
              <a:rPr lang="pl-PL" sz="1500"/>
              <a:t>- skórka otarta z ½ cytryny </a:t>
            </a:r>
            <a:br>
              <a:rPr lang="pl-PL" sz="1500"/>
            </a:br>
            <a:r>
              <a:rPr lang="pl-PL" sz="1500"/>
              <a:t>- 1 czubata łyżka mąki ziemniaczanej </a:t>
            </a:r>
          </a:p>
          <a:p>
            <a:pPr>
              <a:lnSpc>
                <a:spcPct val="90000"/>
              </a:lnSpc>
            </a:pPr>
            <a:r>
              <a:rPr lang="pl-PL" sz="1500"/>
              <a:t>Do garnka wlewamy 100 ml wody. Dodajemy cukier lub miód, owoce i skórkę otartą z cytryny. Mąkę ziemniaczaną mieszamy ze 100 ml zimnej wody, aż całkowicie się rozpuści. Ciągle mieszając, wlewamy wodę z mąką do gotujących się owoców. Chwilę gotujemy na małym ogniu, aż kisiel zgęstnieje. Gorący rozlewamy do miseczek. </a:t>
            </a:r>
          </a:p>
        </p:txBody>
      </p:sp>
      <p:cxnSp>
        <p:nvCxnSpPr>
          <p:cNvPr id="28" name="Straight Connector 10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2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045961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Obraz zawierający talerz, żywność, naczynie, porządek&#10;&#10;Opis wygenerowany automatycznie">
            <a:extLst>
              <a:ext uri="{FF2B5EF4-FFF2-40B4-BE49-F238E27FC236}">
                <a16:creationId xmlns="" xmlns:a16="http://schemas.microsoft.com/office/drawing/2014/main" id="{26BF2AE3-D44A-41BD-9588-D97EA3BEB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7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0421FF1-6CFD-4D8D-9056-5099D71A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/>
              <a:t>Najszybsze jogurtowe lody owocowe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A58162C-74F0-47C8-B159-1DB56F728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300"/>
              <a:t>SKŁADNIKI:</a:t>
            </a:r>
            <a:br>
              <a:rPr lang="pl-PL" sz="1300"/>
            </a:br>
            <a:r>
              <a:rPr lang="pl-PL" sz="1300"/>
              <a:t>- 400 ml jogurtu naturalnego typu greckiego</a:t>
            </a:r>
            <a:br>
              <a:rPr lang="pl-PL" sz="1300"/>
            </a:br>
            <a:r>
              <a:rPr lang="pl-PL" sz="1300"/>
              <a:t>- 3-4 łyżeczki cukru, płynnego miodu, syropu z agawy lub syropu klonowego</a:t>
            </a:r>
            <a:br>
              <a:rPr lang="pl-PL" sz="1300"/>
            </a:br>
            <a:r>
              <a:rPr lang="pl-PL" sz="1300"/>
              <a:t>- opcjonalnie: posiekana ciemna czekolada, posiekane orzechy lub inne ulubione bakalie</a:t>
            </a:r>
            <a:br>
              <a:rPr lang="pl-PL" sz="1300"/>
            </a:br>
            <a:r>
              <a:rPr lang="pl-PL" sz="1300"/>
              <a:t>- owoce: maliny, borówki, plasterki banana i kiwi</a:t>
            </a:r>
          </a:p>
          <a:p>
            <a:pPr>
              <a:lnSpc>
                <a:spcPct val="90000"/>
              </a:lnSpc>
            </a:pPr>
            <a:r>
              <a:rPr lang="pl-PL" sz="1300"/>
              <a:t>Jogurt mieszamy z miodem, syropem lub cukrem. Jeśli używamy czekolady lub bakalii, dodajemy je i ponownie mieszamy. W małych kubeczkach </a:t>
            </a:r>
            <a:br>
              <a:rPr lang="pl-PL" sz="1300"/>
            </a:br>
            <a:r>
              <a:rPr lang="pl-PL" sz="1300"/>
              <a:t>(ok.100 ml), szklaneczkach lub kubeczkach po lodach układamy na dnie owoce. Nakładamy jogurt, na wierzchu znowu układamy owoce. </a:t>
            </a:r>
            <a:br>
              <a:rPr lang="pl-PL" sz="1300"/>
            </a:br>
            <a:r>
              <a:rPr lang="pl-PL" sz="1300"/>
              <a:t/>
            </a:r>
            <a:br>
              <a:rPr lang="pl-PL" sz="1300"/>
            </a:br>
            <a:r>
              <a:rPr lang="pl-PL" sz="1300"/>
              <a:t>Wstawiamy do zamrażarki do zastygnięcia. </a:t>
            </a:r>
            <a:br>
              <a:rPr lang="pl-PL" sz="1300"/>
            </a:br>
            <a:endParaRPr lang="pl-PL" sz="130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32740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DF4D7F6-81B5-452A-9CE6-76D81F91D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4600514D-20FB-4559-97DC-D1DC39E6C3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="" xmlns:a16="http://schemas.microsoft.com/office/drawing/2014/main" id="{266F638A-E405-4AC0-B984-72E5813B0D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D1CBE93-B17D-4509-843C-82287C3803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E6277B4-6A43-48AB-89B2-3442221619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D7A45BB-BC06-4335-9D9C-1CFCAC8E0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010402"/>
            <a:ext cx="8859086" cy="4579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/>
              <a:t>Zdrowie dzieci zależy przede wszystkim od tego, co znajduje się na ich talerzach. Według </a:t>
            </a:r>
            <a:r>
              <a:rPr lang="pl-PL" dirty="0" smtClean="0"/>
              <a:t>badań </a:t>
            </a:r>
            <a:r>
              <a:rPr lang="pl-PL" dirty="0"/>
              <a:t>przeprowadzonych </a:t>
            </a:r>
            <a:r>
              <a:rPr lang="pl-PL" dirty="0" smtClean="0"/>
              <a:t>przez </a:t>
            </a:r>
            <a:r>
              <a:rPr lang="pl-PL" dirty="0"/>
              <a:t>Instytut Żywności i Żywienia zwykle znajduje się na nich za mało wartościowych produktów- przede wszystkim warzyw i owoców, które są podstawą zbilansowanej, zdrowej diety. W tej prezentacji będzie można znaleźć informację i porady jak zachęcać dzieci do jedzenia warzyw i owoców, do picia wody, kilka łatwych i szybkich przepisów wartych wykorzystania. </a:t>
            </a:r>
          </a:p>
          <a:p>
            <a:pPr>
              <a:lnSpc>
                <a:spcPct val="90000"/>
              </a:lnSpc>
            </a:pPr>
            <a:r>
              <a:rPr lang="pl-PL" dirty="0"/>
              <a:t>Badania wyżej </a:t>
            </a:r>
            <a:r>
              <a:rPr lang="pl-PL" dirty="0" smtClean="0"/>
              <a:t>wspomnianego </a:t>
            </a:r>
            <a:r>
              <a:rPr lang="pl-PL" dirty="0"/>
              <a:t>Instytutu wskazują, że wiele naszych pociech cierpi z powodu nadwagi, otyłości, niedowagi lub niedoborów wielu witamin i składników mineralnych. Konsekwencją mogą być problemy zdrowotne jak np.: nadciśnienie tętnicze, cukrzyca itp. Dla rozwoju dziecka kluczowe są warzywa i owoce. Ich jedzenie wpływa na prawidłowe funkcjonowanie mózgu, oczu, mięśni oraz układu odpornościowego. Z </a:t>
            </a:r>
            <a:r>
              <a:rPr lang="pl-PL" dirty="0" smtClean="0"/>
              <a:t>badań </a:t>
            </a:r>
            <a:r>
              <a:rPr lang="pl-PL" dirty="0"/>
              <a:t>wynika, że dzieci w Polsce spożywają ich za mało. Dlatego powinniśmy pamiętać, aby nasze dzieci każdego dnia jadły ich jak najwięcej. Dbajmy też o odpowiednią porcję ruchu oraz uczmy ich prawidłowych nawyków żywieniowych. </a:t>
            </a:r>
          </a:p>
          <a:p>
            <a:pPr>
              <a:lnSpc>
                <a:spcPct val="90000"/>
              </a:lnSpc>
            </a:pPr>
            <a:endParaRPr lang="pl-PL" sz="1500" dirty="0"/>
          </a:p>
        </p:txBody>
      </p:sp>
      <p:sp>
        <p:nvSpPr>
          <p:cNvPr id="18" name="Rectangle 27">
            <a:extLst>
              <a:ext uri="{FF2B5EF4-FFF2-40B4-BE49-F238E27FC236}">
                <a16:creationId xmlns="" xmlns:a16="http://schemas.microsoft.com/office/drawing/2014/main" id="{27B538D5-95DB-47ED-9CB4-34AE5BF78E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04221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843551B-FC9C-464A-8F8A-DD6E93125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87" y="1454618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>
              <a:buNone/>
            </a:pPr>
            <a:r>
              <a:rPr lang="pl-PL" dirty="0"/>
              <a:t>Życzymy powodzenia w kształtowaniu u swoich pociech zdrowych nawyków żywieniowych. </a:t>
            </a:r>
            <a:endParaRPr lang="pl-PL" dirty="0" smtClean="0"/>
          </a:p>
          <a:p>
            <a:pPr algn="ctr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b="1" i="1" dirty="0"/>
              <a:t>Zespół ds. Szkoły Promującej Zdrowie</a:t>
            </a:r>
          </a:p>
        </p:txBody>
      </p:sp>
    </p:spTree>
    <p:extLst>
      <p:ext uri="{BB962C8B-B14F-4D97-AF65-F5344CB8AC3E}">
        <p14:creationId xmlns="" xmlns:p14="http://schemas.microsoft.com/office/powerpoint/2010/main" val="326827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52ED567-06B3-4107-9773-BBB6BD7867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5F2D9E9-D78E-46E5-980B-FF0B031B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Jaka jest jedna z głównych zasad zawartych w Piramidzie Zdrowego Żywienia i Stylu Życia Dzieci </a:t>
            </a:r>
            <a:br>
              <a:rPr lang="pl-PL" sz="2400" dirty="0"/>
            </a:br>
            <a:r>
              <a:rPr lang="pl-PL" sz="2400" dirty="0"/>
              <a:t>i Młodzieży? </a:t>
            </a:r>
            <a:br>
              <a:rPr lang="pl-PL" sz="2400" dirty="0"/>
            </a:br>
            <a:r>
              <a:rPr lang="pl-PL" sz="2400" dirty="0"/>
              <a:t>Zaleca się każdego dnia spożywać jak największą ilość warzyw i owoców.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F551D8B-3775-4477-88B7-7B7C350D34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A901C3D-CFAE-460D-BD0E-7D22164D7D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37C0EA9-1437-4437-9D20-2BBDA1AA9F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="" xmlns:a16="http://schemas.microsoft.com/office/drawing/2014/main" id="{BB934D2B-85E2-4375-94EE-B66C16BF79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="" xmlns:a16="http://schemas.microsoft.com/office/drawing/2014/main" id="{9B445E02-D785-4565-B842-9567BBC09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2C153736-D102-4F57-9DE7-615AFC02B0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="" xmlns:a16="http://schemas.microsoft.com/office/drawing/2014/main" id="{BA407A52-66F4-4CDE-A726-FF79F3EC34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="" xmlns:a16="http://schemas.microsoft.com/office/drawing/2014/main" id="{D28FFB34-4FC3-46F5-B900-D3B774FD0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="" xmlns:a16="http://schemas.microsoft.com/office/drawing/2014/main" id="{205F7B13-ACB5-46BE-8070-0431266B1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D52A0D23-45DD-4DF4-ADE6-A81F409BB9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56061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603AE127-802C-459A-A612-DB85B67F0D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3C13676-F8EE-45C9-AC45-4BD0E9FF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pl-PL" dirty="0"/>
              <a:t>Przykłady posiłków dla dzieci do szkoły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9323D83D-50D6-4040-A58B-FCEA340F88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A1FE6BB-DFB2-4080-9B5E-076EF5DDE6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595ECE1-32DC-4CA4-9077-52FB53662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b="1" u="sng" dirty="0"/>
              <a:t>ŚNIADANIE</a:t>
            </a:r>
            <a:r>
              <a:rPr lang="pl-PL" b="1" dirty="0"/>
              <a:t>- </a:t>
            </a:r>
            <a:r>
              <a:rPr lang="pl-PL" i="1" dirty="0">
                <a:solidFill>
                  <a:schemeClr val="tx1"/>
                </a:solidFill>
              </a:rPr>
              <a:t>owsianka z owocami.</a:t>
            </a:r>
            <a:r>
              <a:rPr lang="pl-PL" dirty="0">
                <a:solidFill>
                  <a:schemeClr val="tx1"/>
                </a:solidFill>
              </a:rPr>
              <a:t> 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Owsiankę można przygotować na zimno lub na ciepło, na wodzie, mleku </a:t>
            </a:r>
            <a:r>
              <a:rPr lang="pl-PL" dirty="0" smtClean="0"/>
              <a:t>lub </a:t>
            </a:r>
            <a:r>
              <a:rPr lang="pl-PL" dirty="0"/>
              <a:t>jogurcie. Warto dodać do niej owoce: latem- truskawki, maliny, jagody, borówki; zimą- banany, kiwi, prażone jabłko czy mrożone wiśnie. </a:t>
            </a:r>
          </a:p>
          <a:p>
            <a:r>
              <a:rPr lang="pl-PL" b="1" u="sng" dirty="0"/>
              <a:t>DRUGIE ŚNIADANIE</a:t>
            </a:r>
            <a:r>
              <a:rPr lang="pl-PL" dirty="0"/>
              <a:t>- </a:t>
            </a:r>
            <a:r>
              <a:rPr lang="pl-PL" i="1" dirty="0">
                <a:solidFill>
                  <a:schemeClr val="tx1"/>
                </a:solidFill>
              </a:rPr>
              <a:t>kanapka z pastą i warzywami. 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Kto nie lubi kolorowych kanapek? Aby były nie tylko pyszne, ale też zdrowe można przygotować je</a:t>
            </a:r>
            <a:br>
              <a:rPr lang="pl-PL" dirty="0"/>
            </a:br>
            <a:r>
              <a:rPr lang="pl-PL" dirty="0"/>
              <a:t>na ciemnym, pełnoziarnistym pieczywie np.: z pastą </a:t>
            </a:r>
            <a:br>
              <a:rPr lang="pl-PL" dirty="0"/>
            </a:br>
            <a:r>
              <a:rPr lang="pl-PL" dirty="0"/>
              <a:t>z twarożku i nowalijek. Do kanapki warto zjeść rzodkiewki, pomidorki koktajlowe lub </a:t>
            </a:r>
            <a:r>
              <a:rPr lang="pl-PL" dirty="0" smtClean="0"/>
              <a:t>mini marchewki</a:t>
            </a:r>
            <a:r>
              <a:rPr lang="pl-PL" dirty="0"/>
              <a:t>. </a:t>
            </a:r>
          </a:p>
          <a:p>
            <a:r>
              <a:rPr lang="pl-PL" u="sng" dirty="0"/>
              <a:t>OBIAD</a:t>
            </a:r>
            <a:r>
              <a:rPr lang="pl-PL" dirty="0"/>
              <a:t>-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i="1" dirty="0">
                <a:solidFill>
                  <a:schemeClr val="tx1"/>
                </a:solidFill>
              </a:rPr>
              <a:t>makaron z kurczakiem i pieczonymi warzywami.</a:t>
            </a:r>
            <a:r>
              <a:rPr lang="pl-PL" dirty="0">
                <a:solidFill>
                  <a:schemeClr val="tx1"/>
                </a:solidFill>
              </a:rPr>
              <a:t> 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Ulubiony makaron można połączyć z podsmażonym kurczakiem, zielonym groszkiem i pieczonymi warzywami (najlepiej sezonowymi). 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F10FD715-4DCE-4779-B634-EC78315EA2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64653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B5F7E3B-C5F1-40E0-A491-558BAFBC1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80CE458-77CB-4EE5-855F-9A6AB506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pl-PL" dirty="0"/>
              <a:t>Przykłady posiłków dla dzieci do szkoły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DE02AEB-49A9-47AD-B2B9-1F590ADCE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u="sng" dirty="0"/>
              <a:t>PODWIECZOREK</a:t>
            </a:r>
            <a:r>
              <a:rPr lang="pl-PL" dirty="0"/>
              <a:t>- </a:t>
            </a:r>
            <a:r>
              <a:rPr lang="pl-PL" i="1" dirty="0"/>
              <a:t>koktajl warzywno- owocowy i owsiane ciasteczka. </a:t>
            </a:r>
            <a:br>
              <a:rPr lang="pl-PL" i="1" dirty="0"/>
            </a:br>
            <a:r>
              <a:rPr lang="pl-PL" dirty="0"/>
              <a:t>Jak przygotować koktajl? Należy zmiksować garść szpinaku, kawałek awokado, banana, małe jabłko i sok wyciśnięty z pomarańczy, a następnie dodać do koktajlu łyżeczkę ziaren słonecznika lub dyni. Do tego domowej roboty ciasteczka owsiane. </a:t>
            </a:r>
          </a:p>
          <a:p>
            <a:r>
              <a:rPr lang="pl-PL" u="sng" dirty="0"/>
              <a:t>KOLACJA</a:t>
            </a:r>
            <a:r>
              <a:rPr lang="pl-PL" dirty="0"/>
              <a:t>- </a:t>
            </a:r>
            <a:r>
              <a:rPr lang="pl-PL" i="1" dirty="0"/>
              <a:t>naleśnik z warzywami i serem lub łososiem. </a:t>
            </a:r>
            <a:br>
              <a:rPr lang="pl-PL" i="1" dirty="0"/>
            </a:br>
            <a:r>
              <a:rPr lang="pl-PL" dirty="0"/>
              <a:t>Do cienkiego naleśnika, najlepiej </a:t>
            </a:r>
            <a:br>
              <a:rPr lang="pl-PL" dirty="0"/>
            </a:br>
            <a:r>
              <a:rPr lang="pl-PL" dirty="0"/>
              <a:t>z mąki z pełnego przemiału można dodać chrupiące warzywa z serem </a:t>
            </a:r>
            <a:br>
              <a:rPr lang="pl-PL" dirty="0"/>
            </a:br>
            <a:r>
              <a:rPr lang="pl-PL" dirty="0"/>
              <a:t>lub łososiem. Dodatkowo sezonowe warzywa. </a:t>
            </a:r>
            <a:endParaRPr lang="pl-PL" i="1" dirty="0"/>
          </a:p>
        </p:txBody>
      </p:sp>
    </p:spTree>
    <p:extLst>
      <p:ext uri="{BB962C8B-B14F-4D97-AF65-F5344CB8AC3E}">
        <p14:creationId xmlns="" xmlns:p14="http://schemas.microsoft.com/office/powerpoint/2010/main" val="186135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05018A0-8AB7-478F-9233-F5B5CFC0E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080" y="420930"/>
            <a:ext cx="4099279" cy="47002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pl-PL" dirty="0"/>
              <a:t>Czy w szkole można jeść warzywa i owoce? Trzeba! Drugie śniadanie jest bardzo ważnym posiłkiem, który pozwala dzieciom zachować energię i skupienie podczas dnia. Dlatego codziennie w plecaku dziecka powinna znaleźć się śniadaniówka z pożywnym, lekkim drugim śniadaniem. W ŻADNEJ śniadaniówce nie może zabraknąć warzyw i owoców. </a:t>
            </a:r>
          </a:p>
          <a:p>
            <a:pPr>
              <a:lnSpc>
                <a:spcPct val="90000"/>
              </a:lnSpc>
            </a:pPr>
            <a:r>
              <a:rPr lang="pl-PL" dirty="0"/>
              <a:t>Dobrą propozycją są warzywa </a:t>
            </a:r>
            <a:br>
              <a:rPr lang="pl-PL" dirty="0"/>
            </a:br>
            <a:r>
              <a:rPr lang="pl-PL" dirty="0"/>
              <a:t>i owoce w mini wersjach </a:t>
            </a:r>
            <a:br>
              <a:rPr lang="pl-PL" dirty="0"/>
            </a:br>
            <a:r>
              <a:rPr lang="pl-PL" dirty="0"/>
              <a:t>np.: małe banany, marchewki, pomidorki koktajlowe itp. </a:t>
            </a:r>
            <a:br>
              <a:rPr lang="pl-PL" dirty="0"/>
            </a:br>
            <a:r>
              <a:rPr lang="pl-PL" dirty="0"/>
              <a:t>Jeśli dodamy do tego niebanalne danie dziecko na pewno chętnie taki posiłek zje. Zamiast kanapek możemy zapakować pełnoziarnisty naleśnik wypełniony chudym mięsem, serem i awokado. </a:t>
            </a:r>
            <a:br>
              <a:rPr lang="pl-PL" dirty="0"/>
            </a:br>
            <a:r>
              <a:rPr lang="pl-PL" dirty="0"/>
              <a:t>Lub na słodko: placuszki na kefirze z pełnoziarnistej mąki. </a:t>
            </a:r>
            <a:br>
              <a:rPr lang="pl-PL" dirty="0"/>
            </a:br>
            <a:r>
              <a:rPr lang="pl-PL" dirty="0"/>
              <a:t>Do tego garść ulubionych owoców. 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278CC755-5BA2-429F-ACA7-FA2BC7730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6" r="19784" b="1"/>
          <a:stretch/>
        </p:blipFill>
        <p:spPr>
          <a:xfrm>
            <a:off x="763598" y="1929293"/>
            <a:ext cx="4790826" cy="3422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46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7">
            <a:extLst>
              <a:ext uri="{FF2B5EF4-FFF2-40B4-BE49-F238E27FC236}">
                <a16:creationId xmlns="" xmlns:a16="http://schemas.microsoft.com/office/drawing/2014/main" id="{0B5F7E3B-C5F1-40E0-A491-558BAFBC1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A08DA68-C396-4E72-BD55-D86A365C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pl-PL" dirty="0"/>
              <a:t>Razem znaczy zdrowiej!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1130ADB-48FD-46FB-BF36-7BEDCC05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Badania naukowe dowodzą, że wspólne spożywanie wartościowych posiłków sprawia, że dzieci jedzą zdrowiej również poza domem. Stwierdzono również, że te dzieci, które jedzą obiady razem z rodziną, chętniej sięgają po warzywa i jedzą mniej smażonych potraw, piją mniej słodzonych napojów. Zatem jadanie razem jest najlepszą formą kształtowania prawidłowych nawyków żywieniowych. </a:t>
            </a:r>
          </a:p>
        </p:txBody>
      </p:sp>
    </p:spTree>
    <p:extLst>
      <p:ext uri="{BB962C8B-B14F-4D97-AF65-F5344CB8AC3E}">
        <p14:creationId xmlns="" xmlns:p14="http://schemas.microsoft.com/office/powerpoint/2010/main" val="273149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E80B86A7-A1EC-475B-9166-88902B033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482C5C2-B560-4625-80FE-B27C2FCB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pl-PL" dirty="0"/>
              <a:t>Rady jak jeść wspólne posiłki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C2C29CB1-9F74-4879-A6AF-AEA67B6F1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9C19F5D-16E6-429A-8585-13708739D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1. </a:t>
            </a:r>
            <a:r>
              <a:rPr lang="pl-PL" b="1" dirty="0"/>
              <a:t>Kupujcie raz a dobrze</a:t>
            </a:r>
            <a:r>
              <a:rPr lang="pl-PL" dirty="0"/>
              <a:t>- lepiej robić duże zapasy raz w tygodniu, kupując produkty potrzebne do potraw, które wybraliście na wspólne posiłki. </a:t>
            </a:r>
          </a:p>
          <a:p>
            <a:r>
              <a:rPr lang="pl-PL" dirty="0"/>
              <a:t>2. </a:t>
            </a:r>
            <a:r>
              <a:rPr lang="pl-PL" b="1" dirty="0"/>
              <a:t>Układajcie menu</a:t>
            </a:r>
            <a:r>
              <a:rPr lang="pl-PL" dirty="0"/>
              <a:t>- wspólny posiłek musi smakować wszystkim, dlatego warto ustalić menu całą rodziną. </a:t>
            </a:r>
          </a:p>
          <a:p>
            <a:r>
              <a:rPr lang="pl-PL" dirty="0"/>
              <a:t>3. </a:t>
            </a:r>
            <a:r>
              <a:rPr lang="pl-PL" b="1" dirty="0"/>
              <a:t>Rzadko to lepiej niż wcale</a:t>
            </a:r>
            <a:r>
              <a:rPr lang="pl-PL" dirty="0"/>
              <a:t>- jeśli w ogóle nie jecie razem lub robicie to sporadycznie, zacznijcie od czegoś małego. Choćby od kilku kolacji </a:t>
            </a:r>
            <a:br>
              <a:rPr lang="pl-PL" dirty="0"/>
            </a:br>
            <a:r>
              <a:rPr lang="pl-PL" dirty="0"/>
              <a:t>w tygodniu. </a:t>
            </a:r>
          </a:p>
          <a:p>
            <a:r>
              <a:rPr lang="pl-PL" dirty="0"/>
              <a:t>4.</a:t>
            </a:r>
            <a:r>
              <a:rPr lang="pl-PL" b="1" dirty="0"/>
              <a:t> To nie musi być obiad</a:t>
            </a:r>
            <a:r>
              <a:rPr lang="pl-PL" dirty="0"/>
              <a:t>- pamiętajcie, że wspólnym posiłkiem może być także śniadanie lub kolacja. </a:t>
            </a:r>
          </a:p>
          <a:p>
            <a:r>
              <a:rPr lang="pl-PL" dirty="0"/>
              <a:t>5. </a:t>
            </a:r>
            <a:r>
              <a:rPr lang="pl-PL" b="1" dirty="0"/>
              <a:t>Gotujcie razem</a:t>
            </a:r>
            <a:r>
              <a:rPr lang="pl-PL" dirty="0"/>
              <a:t>- podzielcie się obowiązkami przy przygotowaniu posiłku. </a:t>
            </a:r>
          </a:p>
          <a:p>
            <a:r>
              <a:rPr lang="pl-PL" dirty="0"/>
              <a:t>6. </a:t>
            </a:r>
            <a:r>
              <a:rPr lang="pl-PL" b="1" dirty="0"/>
              <a:t>Jedzcie w trybie offline</a:t>
            </a:r>
            <a:r>
              <a:rPr lang="pl-PL" dirty="0"/>
              <a:t>- odłóżcie smartfony na bok! 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="" xmlns:a16="http://schemas.microsoft.com/office/drawing/2014/main" id="{7E2C7115-5336-410C-AD71-0F0952A2E5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69480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B5F7E3B-C5F1-40E0-A491-558BAFBC1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ACDF90C-6F7E-45CB-88FF-7784390F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pl-PL" dirty="0"/>
              <a:t>Źródło zdrowia- woda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672B1F8-B7E8-4C25-9E38-6D2BC68AA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Dziecko potrzebuje podobnej ilości wody jak dorosły, ale szybciej odczuwa jej niedobór. </a:t>
            </a:r>
            <a:br>
              <a:rPr lang="pl-PL" dirty="0"/>
            </a:br>
            <a:r>
              <a:rPr lang="pl-PL" dirty="0"/>
              <a:t>Ile powinno jej pić? </a:t>
            </a:r>
            <a:br>
              <a:rPr lang="pl-PL" dirty="0"/>
            </a:br>
            <a:r>
              <a:rPr lang="pl-PL" dirty="0"/>
              <a:t>Jak często? </a:t>
            </a:r>
            <a:br>
              <a:rPr lang="pl-PL" dirty="0"/>
            </a:br>
            <a:r>
              <a:rPr lang="pl-PL" dirty="0"/>
              <a:t>Jak je przekonać, że jest dla niego lepsza niż gazowane napoje?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2985636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425</Words>
  <Application>Microsoft Office PowerPoint</Application>
  <PresentationFormat>Niestandardowy</PresentationFormat>
  <Paragraphs>65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Facet</vt:lpstr>
      <vt:lpstr>Żywienie dzieci</vt:lpstr>
      <vt:lpstr>Slajd 2</vt:lpstr>
      <vt:lpstr>Slajd 3</vt:lpstr>
      <vt:lpstr>Przykłady posiłków dla dzieci do szkoły</vt:lpstr>
      <vt:lpstr>Przykłady posiłków dla dzieci do szkoły</vt:lpstr>
      <vt:lpstr>Slajd 6</vt:lpstr>
      <vt:lpstr>Razem znaczy zdrowiej!</vt:lpstr>
      <vt:lpstr>Rady jak jeść wspólne posiłki</vt:lpstr>
      <vt:lpstr>Źródło zdrowia- woda</vt:lpstr>
      <vt:lpstr>Slajd 10</vt:lpstr>
      <vt:lpstr>Wodne wychowanie. Jak uczyć dziecko regularnego picia wody? </vt:lpstr>
      <vt:lpstr>Jak przekonać dziecko do jedzenia warzyw i owoców?</vt:lpstr>
      <vt:lpstr>Slajd 13</vt:lpstr>
      <vt:lpstr>Kilka przepisów do wykorzystania</vt:lpstr>
      <vt:lpstr>Minipizze palce lizać </vt:lpstr>
      <vt:lpstr>Twarożek wszystkich smaków</vt:lpstr>
      <vt:lpstr>Kolorowe frytki, co się same robią </vt:lpstr>
      <vt:lpstr>Kisiel- pysiel z owoców</vt:lpstr>
      <vt:lpstr>Najszybsze jogurtowe lody owocowe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</dc:creator>
  <cp:lastModifiedBy>ALEKSANDRA</cp:lastModifiedBy>
  <cp:revision>646</cp:revision>
  <dcterms:created xsi:type="dcterms:W3CDTF">2021-04-06T11:13:56Z</dcterms:created>
  <dcterms:modified xsi:type="dcterms:W3CDTF">2021-04-07T15:12:51Z</dcterms:modified>
</cp:coreProperties>
</file>