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60" r:id="rId6"/>
    <p:sldId id="263" r:id="rId7"/>
    <p:sldId id="265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1C5"/>
    <a:srgbClr val="FFAA2D"/>
    <a:srgbClr val="FFE2B7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8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356AD-4AC3-41CD-A4D2-4213836E104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45A57-38AF-488A-81EB-AD61E8E0DA6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9B9E-008B-4324-A02A-B25EFEB79EB4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48DE-6400-4635-8BCA-E1D9D8E561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D8AB-73F2-453B-AD6F-E85DE4CC98E7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E4D72-4C1A-4F37-9C27-40C32404D59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475C-BBB4-42AA-9235-8029CDDC6F3F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C217-0B82-4C65-9900-DED10B02B3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DAE3-91AB-4474-A7F1-F4F8551AB8CA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C55C-DA34-476C-B077-853087D954B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0E95B-CF7A-44A9-BB9C-60755C9D9634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53A40-8935-4C57-9BAB-EADF509843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0D84-AEBE-4DF6-8F79-54227DAA78AE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D208-60BA-44E0-8CF2-F30F05BE538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3AE6-A872-4F37-8908-FD2C5A72BE33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497AA-953A-4CE0-B5CC-DAD32738261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BEB9A-D722-4FF0-86FE-94148FDA8C41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FB4DA-0D0C-44B6-8174-D994B1380E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77E1-6338-4A8E-9A71-69C307495520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4013-EF9A-4167-A391-2C6C4F4C42F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365F-6C73-4A86-855C-AC6B50577B51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449D-1291-4789-8AB8-9617866893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920A-94F9-44A4-AE23-4C727D1E7F4D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07AA6-7249-46DC-B4B6-8460AF3DE5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AF8CEB-826D-4B73-8E67-81118912EA1C}" type="datetimeFigureOut">
              <a:rPr lang="sk-SK"/>
              <a:pPr>
                <a:defRPr/>
              </a:pPr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B15C2-B860-4533-B342-E65F742EAF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4143372" y="1785926"/>
            <a:ext cx="4600580" cy="1470025"/>
          </a:xfrm>
        </p:spPr>
        <p:txBody>
          <a:bodyPr/>
          <a:lstStyle/>
          <a:p>
            <a:r>
              <a:rPr lang="sk-SK" sz="7200" dirty="0" smtClean="0">
                <a:solidFill>
                  <a:srgbClr val="008000"/>
                </a:solidFill>
                <a:latin typeface="Cooper Black" pitchFamily="18" charset="0"/>
              </a:rPr>
              <a:t>ZÁMENÁ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6215082"/>
            <a:ext cx="3286148" cy="400056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400" b="1" dirty="0" smtClean="0">
                <a:solidFill>
                  <a:srgbClr val="00B050"/>
                </a:solidFill>
              </a:rPr>
              <a:t>         Mgr. Adriana </a:t>
            </a:r>
            <a:r>
              <a:rPr lang="sk-SK" sz="2400" b="1" dirty="0" err="1" smtClean="0">
                <a:solidFill>
                  <a:srgbClr val="00B050"/>
                </a:solidFill>
              </a:rPr>
              <a:t>Hoštáková</a:t>
            </a:r>
            <a:endParaRPr lang="sk-SK" sz="2400" b="1" dirty="0">
              <a:solidFill>
                <a:srgbClr val="00B050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357158" y="5857892"/>
            <a:ext cx="857256" cy="857256"/>
            <a:chOff x="357158" y="5715016"/>
            <a:chExt cx="857256" cy="857256"/>
          </a:xfrm>
        </p:grpSpPr>
        <p:pic>
          <p:nvPicPr>
            <p:cNvPr id="6" name="Obrázok 5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7" name="Obrázok 6" descr="11954452882053745474jean_victor_balin_arrow_orange_right.svg.me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714480" y="142852"/>
            <a:ext cx="591219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Prepíš vety! </a:t>
            </a:r>
          </a:p>
          <a:p>
            <a:pPr algn="ctr"/>
            <a:r>
              <a:rPr lang="sk-SK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Miesto podčiarknutých </a:t>
            </a:r>
          </a:p>
          <a:p>
            <a:pPr algn="ctr"/>
            <a:r>
              <a:rPr lang="sk-SK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slov napíš zámená!</a:t>
            </a:r>
            <a:endParaRPr lang="sk-SK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214282" y="428604"/>
            <a:ext cx="1304926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7572396" y="357166"/>
            <a:ext cx="1376363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8" name="BlokTextu 7"/>
          <p:cNvSpPr txBox="1"/>
          <p:nvPr/>
        </p:nvSpPr>
        <p:spPr>
          <a:xfrm>
            <a:off x="186099" y="2214554"/>
            <a:ext cx="907171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u="sng" dirty="0" smtClean="0">
                <a:solidFill>
                  <a:srgbClr val="008000"/>
                </a:solidFill>
              </a:rPr>
              <a:t>Rodičia</a:t>
            </a:r>
            <a:r>
              <a:rPr lang="sk-SK" sz="3200" dirty="0" smtClean="0">
                <a:solidFill>
                  <a:srgbClr val="008000"/>
                </a:solidFill>
              </a:rPr>
              <a:t> išli do divadla. </a:t>
            </a:r>
            <a:r>
              <a:rPr lang="sk-SK" sz="3200" u="sng" dirty="0" smtClean="0">
                <a:solidFill>
                  <a:srgbClr val="008000"/>
                </a:solidFill>
              </a:rPr>
              <a:t>Milan</a:t>
            </a:r>
            <a:r>
              <a:rPr lang="sk-SK" sz="3200" dirty="0" smtClean="0">
                <a:solidFill>
                  <a:srgbClr val="008000"/>
                </a:solidFill>
              </a:rPr>
              <a:t> súťažil v skoku 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do diaľky. </a:t>
            </a:r>
            <a:r>
              <a:rPr lang="sk-SK" sz="3200" u="sng" dirty="0" smtClean="0">
                <a:solidFill>
                  <a:srgbClr val="008000"/>
                </a:solidFill>
              </a:rPr>
              <a:t>Milka</a:t>
            </a:r>
            <a:r>
              <a:rPr lang="sk-SK" sz="3200" dirty="0" smtClean="0">
                <a:solidFill>
                  <a:srgbClr val="008000"/>
                </a:solidFill>
              </a:rPr>
              <a:t> stretla svoje kamarátky. </a:t>
            </a:r>
          </a:p>
          <a:p>
            <a:r>
              <a:rPr lang="sk-SK" sz="3200" u="sng" dirty="0" smtClean="0">
                <a:solidFill>
                  <a:srgbClr val="008000"/>
                </a:solidFill>
              </a:rPr>
              <a:t>Štvrtáčka</a:t>
            </a:r>
            <a:r>
              <a:rPr lang="sk-SK" sz="3200" dirty="0" smtClean="0">
                <a:solidFill>
                  <a:srgbClr val="008000"/>
                </a:solidFill>
              </a:rPr>
              <a:t> nám priniesla oznam od </a:t>
            </a:r>
            <a:r>
              <a:rPr lang="sk-SK" sz="3200" u="sng" dirty="0" smtClean="0">
                <a:solidFill>
                  <a:srgbClr val="008000"/>
                </a:solidFill>
              </a:rPr>
              <a:t>pána riaditeľa</a:t>
            </a:r>
            <a:r>
              <a:rPr lang="sk-SK" sz="3200" dirty="0" smtClean="0">
                <a:solidFill>
                  <a:srgbClr val="008000"/>
                </a:solidFill>
              </a:rPr>
              <a:t>.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Pre </a:t>
            </a:r>
            <a:r>
              <a:rPr lang="sk-SK" sz="3200" u="sng" dirty="0" smtClean="0">
                <a:solidFill>
                  <a:srgbClr val="008000"/>
                </a:solidFill>
              </a:rPr>
              <a:t>psa</a:t>
            </a:r>
            <a:r>
              <a:rPr lang="sk-SK" sz="3200" dirty="0" smtClean="0">
                <a:solidFill>
                  <a:srgbClr val="008000"/>
                </a:solidFill>
              </a:rPr>
              <a:t> som kúpil krmivo a pre </a:t>
            </a:r>
            <a:r>
              <a:rPr lang="sk-SK" sz="3200" u="sng" dirty="0" smtClean="0">
                <a:solidFill>
                  <a:srgbClr val="008000"/>
                </a:solidFill>
              </a:rPr>
              <a:t>andulky</a:t>
            </a:r>
            <a:r>
              <a:rPr lang="sk-SK" sz="3200" dirty="0" smtClean="0">
                <a:solidFill>
                  <a:srgbClr val="008000"/>
                </a:solidFill>
              </a:rPr>
              <a:t> proso. 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S </a:t>
            </a:r>
            <a:r>
              <a:rPr lang="sk-SK" sz="3200" u="sng" dirty="0" smtClean="0">
                <a:solidFill>
                  <a:srgbClr val="008000"/>
                </a:solidFill>
              </a:rPr>
              <a:t>kamarátkou</a:t>
            </a:r>
            <a:r>
              <a:rPr lang="sk-SK" sz="3200" dirty="0" smtClean="0">
                <a:solidFill>
                  <a:srgbClr val="008000"/>
                </a:solidFill>
              </a:rPr>
              <a:t> pôjdem do kina. Voľný čas trávim 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vždy s </a:t>
            </a:r>
            <a:r>
              <a:rPr lang="sk-SK" sz="3200" u="sng" dirty="0" smtClean="0">
                <a:solidFill>
                  <a:srgbClr val="008000"/>
                </a:solidFill>
              </a:rPr>
              <a:t>knihou</a:t>
            </a:r>
            <a:r>
              <a:rPr lang="sk-SK" sz="3200" dirty="0" smtClean="0">
                <a:solidFill>
                  <a:srgbClr val="008000"/>
                </a:solidFill>
              </a:rPr>
              <a:t>. Ujo prišiel večer na </a:t>
            </a:r>
            <a:r>
              <a:rPr lang="sk-SK" sz="3200" u="sng" dirty="0" smtClean="0">
                <a:solidFill>
                  <a:srgbClr val="008000"/>
                </a:solidFill>
              </a:rPr>
              <a:t>bicykli</a:t>
            </a:r>
            <a:r>
              <a:rPr lang="sk-SK" sz="3200" dirty="0" smtClean="0">
                <a:solidFill>
                  <a:srgbClr val="008000"/>
                </a:solidFill>
              </a:rPr>
              <a:t>.</a:t>
            </a:r>
            <a:endParaRPr lang="sk-SK" sz="3200" dirty="0">
              <a:solidFill>
                <a:srgbClr val="008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57158" y="5857892"/>
            <a:ext cx="857256" cy="857256"/>
            <a:chOff x="357158" y="5715016"/>
            <a:chExt cx="857256" cy="857256"/>
          </a:xfrm>
        </p:grpSpPr>
        <p:pic>
          <p:nvPicPr>
            <p:cNvPr id="10" name="Obrázok 9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11" name="Obrázok 10" descr="11954452882053745474jean_victor_balin_arrow_orange_right.svg.m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2928926" y="1000108"/>
            <a:ext cx="30893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KONTROLA</a:t>
            </a:r>
            <a:endParaRPr lang="sk-SK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214282" y="428604"/>
            <a:ext cx="1304926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7572396" y="357166"/>
            <a:ext cx="1376363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8" name="BlokTextu 7"/>
          <p:cNvSpPr txBox="1"/>
          <p:nvPr/>
        </p:nvSpPr>
        <p:spPr>
          <a:xfrm>
            <a:off x="186099" y="2214554"/>
            <a:ext cx="84591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Oni</a:t>
            </a:r>
            <a:r>
              <a:rPr lang="sk-SK" sz="3200" dirty="0" smtClean="0">
                <a:solidFill>
                  <a:srgbClr val="008000"/>
                </a:solidFill>
              </a:rPr>
              <a:t> išli do divadla.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sk-SK" sz="3200" dirty="0" smtClean="0">
                <a:solidFill>
                  <a:srgbClr val="008000"/>
                </a:solidFill>
              </a:rPr>
              <a:t> súťažil v skoku 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do diaľky.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Ona</a:t>
            </a:r>
            <a:r>
              <a:rPr lang="sk-SK" sz="3200" dirty="0" smtClean="0">
                <a:solidFill>
                  <a:srgbClr val="008000"/>
                </a:solidFill>
              </a:rPr>
              <a:t> stretla svoje kamarátky. </a:t>
            </a:r>
          </a:p>
          <a:p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Ona</a:t>
            </a:r>
            <a:r>
              <a:rPr lang="sk-SK" sz="3200" dirty="0" smtClean="0">
                <a:solidFill>
                  <a:srgbClr val="008000"/>
                </a:solidFill>
              </a:rPr>
              <a:t> nám priniesla oznam od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neho</a:t>
            </a:r>
            <a:r>
              <a:rPr lang="sk-SK" sz="3200" dirty="0" smtClean="0">
                <a:solidFill>
                  <a:srgbClr val="008000"/>
                </a:solidFill>
              </a:rPr>
              <a:t>.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Pre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neho</a:t>
            </a:r>
            <a:r>
              <a:rPr lang="sk-SK" sz="3200" dirty="0" smtClean="0">
                <a:solidFill>
                  <a:srgbClr val="008000"/>
                </a:solidFill>
              </a:rPr>
              <a:t> som kúpil krmivo a pre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ne</a:t>
            </a:r>
            <a:r>
              <a:rPr lang="sk-SK" sz="3200" dirty="0" smtClean="0">
                <a:solidFill>
                  <a:srgbClr val="008000"/>
                </a:solidFill>
              </a:rPr>
              <a:t> proso. 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S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ňou</a:t>
            </a:r>
            <a:r>
              <a:rPr lang="sk-SK" sz="3200" dirty="0" smtClean="0">
                <a:solidFill>
                  <a:srgbClr val="008000"/>
                </a:solidFill>
              </a:rPr>
              <a:t> pôjdem do kina.  Voľný čas trávim vždy</a:t>
            </a:r>
          </a:p>
          <a:p>
            <a:r>
              <a:rPr lang="sk-SK" sz="3200" dirty="0" smtClean="0">
                <a:solidFill>
                  <a:srgbClr val="008000"/>
                </a:solidFill>
              </a:rPr>
              <a:t> s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ňou</a:t>
            </a:r>
            <a:r>
              <a:rPr lang="sk-SK" sz="3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sk-SK" sz="3200" dirty="0" smtClean="0">
                <a:solidFill>
                  <a:srgbClr val="008000"/>
                </a:solidFill>
              </a:rPr>
              <a:t>Ujo prišiel večer na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</a:rPr>
              <a:t>ňom.</a:t>
            </a:r>
            <a:endParaRPr lang="sk-SK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14282" y="5786454"/>
            <a:ext cx="857256" cy="857256"/>
            <a:chOff x="357158" y="5715016"/>
            <a:chExt cx="857256" cy="857256"/>
          </a:xfrm>
        </p:grpSpPr>
        <p:pic>
          <p:nvPicPr>
            <p:cNvPr id="10" name="Obrázok 9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11" name="Obrázok 10" descr="11954452882053745474jean_victor_balin_arrow_orange_right.svg.m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857620" y="1428736"/>
            <a:ext cx="50690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Ďakujem</a:t>
            </a:r>
          </a:p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za  pozornosť!</a:t>
            </a:r>
            <a:endParaRPr lang="sk-SK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CB62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99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857752" y="214290"/>
            <a:ext cx="36054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Čo vieme </a:t>
            </a:r>
          </a:p>
          <a:p>
            <a:pPr algn="ctr"/>
            <a:r>
              <a:rPr lang="sk-SK" sz="44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 3. ročníka?</a:t>
            </a:r>
            <a:endParaRPr lang="sk-SK" sz="44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4214810" y="1571612"/>
            <a:ext cx="4643470" cy="2714644"/>
            <a:chOff x="642942" y="1571612"/>
            <a:chExt cx="4643470" cy="2786082"/>
          </a:xfrm>
        </p:grpSpPr>
        <p:sp>
          <p:nvSpPr>
            <p:cNvPr id="6" name="Zvislý zvitok 5"/>
            <p:cNvSpPr/>
            <p:nvPr/>
          </p:nvSpPr>
          <p:spPr>
            <a:xfrm>
              <a:off x="642942" y="1571612"/>
              <a:ext cx="4643470" cy="2786082"/>
            </a:xfrm>
            <a:prstGeom prst="verticalScroll">
              <a:avLst/>
            </a:prstGeom>
            <a:solidFill>
              <a:srgbClr val="FFAA2D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bdĺžnik 4"/>
            <p:cNvSpPr/>
            <p:nvPr/>
          </p:nvSpPr>
          <p:spPr>
            <a:xfrm>
              <a:off x="1071570" y="1857364"/>
              <a:ext cx="4108297" cy="230589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sk-SK" sz="2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Sú to slová, </a:t>
              </a:r>
            </a:p>
            <a:p>
              <a:r>
                <a:rPr lang="sk-SK" sz="2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ktorými môžeme nahradiť</a:t>
              </a:r>
            </a:p>
            <a:p>
              <a:r>
                <a:rPr lang="sk-SK" sz="2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podstatné mená </a:t>
              </a:r>
            </a:p>
            <a:p>
              <a:r>
                <a:rPr lang="sk-SK" sz="2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a  iné slovné druhy.</a:t>
              </a:r>
              <a:endParaRPr lang="sk-SK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357158" y="5857892"/>
            <a:ext cx="857256" cy="857256"/>
            <a:chOff x="357158" y="5715016"/>
            <a:chExt cx="857256" cy="857256"/>
          </a:xfrm>
        </p:grpSpPr>
        <p:pic>
          <p:nvPicPr>
            <p:cNvPr id="10" name="Obrázok 9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11" name="Obrázok 10" descr="11954452882053745474jean_victor_balin_arrow_orange_right.svg.me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14282" y="5214950"/>
            <a:ext cx="40511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008000"/>
                </a:solidFill>
              </a:rPr>
              <a:t>Prečítaj si text . </a:t>
            </a:r>
          </a:p>
          <a:p>
            <a:r>
              <a:rPr lang="sk-SK" sz="2000" b="1" dirty="0" smtClean="0">
                <a:solidFill>
                  <a:srgbClr val="008000"/>
                </a:solidFill>
              </a:rPr>
              <a:t>Kliknutím označ slová, </a:t>
            </a:r>
          </a:p>
          <a:p>
            <a:r>
              <a:rPr lang="sk-SK" sz="2000" b="1" dirty="0" smtClean="0">
                <a:solidFill>
                  <a:srgbClr val="008000"/>
                </a:solidFill>
              </a:rPr>
              <a:t>ktoré vieš zameniť za iné slovo!</a:t>
            </a:r>
            <a:endParaRPr lang="sk-SK" sz="2000" b="1" dirty="0">
              <a:solidFill>
                <a:srgbClr val="008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714356"/>
            <a:ext cx="6429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000628" y="714356"/>
            <a:ext cx="6429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572132" y="714356"/>
            <a:ext cx="12144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volám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715140" y="714356"/>
            <a:ext cx="150019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Maťko.</a:t>
            </a:r>
          </a:p>
        </p:txBody>
      </p:sp>
      <p:sp>
        <p:nvSpPr>
          <p:cNvPr id="10" name="Obdĺžnik 9"/>
          <p:cNvSpPr/>
          <p:nvPr/>
        </p:nvSpPr>
        <p:spPr>
          <a:xfrm>
            <a:off x="4429124" y="1142984"/>
            <a:ext cx="78581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5072066" y="1142984"/>
            <a:ext cx="6429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</a:t>
            </a:r>
          </a:p>
        </p:txBody>
      </p:sp>
      <p:sp>
        <p:nvSpPr>
          <p:cNvPr id="12" name="Obdĺžnik 11"/>
          <p:cNvSpPr/>
          <p:nvPr/>
        </p:nvSpPr>
        <p:spPr>
          <a:xfrm>
            <a:off x="5643570" y="1142984"/>
            <a:ext cx="9286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volá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572264" y="1142984"/>
            <a:ext cx="150019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Kubko</a:t>
            </a:r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4357686" y="1571612"/>
            <a:ext cx="78581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4929190" y="1571612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spolu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6000760" y="1571612"/>
            <a:ext cx="16430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pasieme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7500958" y="1571612"/>
            <a:ext cx="16430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ovečky. </a:t>
            </a:r>
          </a:p>
        </p:txBody>
      </p:sp>
      <p:sp>
        <p:nvSpPr>
          <p:cNvPr id="18" name="Obdĺžnik 17"/>
          <p:cNvSpPr/>
          <p:nvPr/>
        </p:nvSpPr>
        <p:spPr>
          <a:xfrm>
            <a:off x="4214810" y="2000240"/>
            <a:ext cx="12858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Máme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5357818" y="2000240"/>
            <a:ext cx="85725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6072198" y="2000240"/>
            <a:ext cx="14287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Dunča. 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7358082" y="2000240"/>
            <a:ext cx="7143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4214810" y="2428868"/>
            <a:ext cx="15716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pomáha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5786446" y="2428868"/>
            <a:ext cx="13573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strážiť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7072330" y="2428868"/>
            <a:ext cx="157163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ovečky. </a:t>
            </a:r>
          </a:p>
        </p:txBody>
      </p:sp>
      <p:sp>
        <p:nvSpPr>
          <p:cNvPr id="26" name="Obdĺžnik 25"/>
          <p:cNvSpPr/>
          <p:nvPr/>
        </p:nvSpPr>
        <p:spPr>
          <a:xfrm>
            <a:off x="4214810" y="2857496"/>
            <a:ext cx="9286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Ony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5072066" y="2857496"/>
            <a:ext cx="85725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žijú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5857884" y="2857496"/>
            <a:ext cx="9286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tiež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6643702" y="2857496"/>
            <a:ext cx="6429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7215206" y="2857496"/>
            <a:ext cx="13573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salaši.</a:t>
            </a:r>
          </a:p>
        </p:txBody>
      </p:sp>
      <p:sp>
        <p:nvSpPr>
          <p:cNvPr id="32" name="Obdĺžnik 31"/>
          <p:cNvSpPr/>
          <p:nvPr/>
        </p:nvSpPr>
        <p:spPr>
          <a:xfrm>
            <a:off x="4429124" y="285728"/>
            <a:ext cx="7143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5000628" y="285728"/>
            <a:ext cx="9286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sme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5786446" y="285728"/>
            <a:ext cx="12858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valasi. </a:t>
            </a:r>
          </a:p>
        </p:txBody>
      </p:sp>
      <p:sp>
        <p:nvSpPr>
          <p:cNvPr id="35" name="Obdĺžnik 34"/>
          <p:cNvSpPr/>
          <p:nvPr/>
        </p:nvSpPr>
        <p:spPr>
          <a:xfrm>
            <a:off x="4214810" y="3286124"/>
            <a:ext cx="6429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4786314" y="3286124"/>
            <a:ext cx="5000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5214942" y="3286124"/>
            <a:ext cx="6429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už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5715008" y="3286124"/>
            <a:ext cx="9286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čítal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6572264" y="3286124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knihu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7643834" y="3286124"/>
            <a:ext cx="107157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pani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4286248" y="3714752"/>
            <a:ext cx="24288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spisovateľky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3" name="Obdĺžnik 42"/>
          <p:cNvSpPr/>
          <p:nvPr/>
        </p:nvSpPr>
        <p:spPr>
          <a:xfrm>
            <a:off x="6715108" y="3714752"/>
            <a:ext cx="24288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Marianny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Obdĺžnik 43"/>
          <p:cNvSpPr/>
          <p:nvPr/>
        </p:nvSpPr>
        <p:spPr>
          <a:xfrm>
            <a:off x="4143372" y="4143380"/>
            <a:ext cx="24288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Grznárovej</a:t>
            </a:r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sk-SK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46" name="Skupina 45"/>
          <p:cNvGrpSpPr/>
          <p:nvPr/>
        </p:nvGrpSpPr>
        <p:grpSpPr>
          <a:xfrm>
            <a:off x="4357686" y="5715016"/>
            <a:ext cx="1071570" cy="1000132"/>
            <a:chOff x="357158" y="5715016"/>
            <a:chExt cx="857256" cy="857256"/>
          </a:xfrm>
        </p:grpSpPr>
        <p:pic>
          <p:nvPicPr>
            <p:cNvPr id="47" name="Obrázok 46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48" name="Obrázok 47" descr="11954452882053745474jean_victor_balin_arrow_orange_right.svg.me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B6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B6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B6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B6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B6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B6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B6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Obrázok 13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357158" y="357166"/>
            <a:ext cx="1966767" cy="1500198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15" name="Obrázok 14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6858016" y="357166"/>
            <a:ext cx="2074436" cy="1500198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20" name="Zvislý zvitok 19"/>
          <p:cNvSpPr/>
          <p:nvPr/>
        </p:nvSpPr>
        <p:spPr>
          <a:xfrm>
            <a:off x="500034" y="2143116"/>
            <a:ext cx="8429684" cy="4429156"/>
          </a:xfrm>
          <a:prstGeom prst="verticalScroll">
            <a:avLst/>
          </a:prstGeom>
          <a:solidFill>
            <a:srgbClr val="FFF1C5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ZÁMENÁ</a:t>
            </a:r>
            <a:endParaRPr lang="sk-SK" sz="36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OSOBNÉ</a:t>
            </a:r>
          </a:p>
          <a:p>
            <a:pPr algn="ctr">
              <a:buFontTx/>
              <a:buChar char="-"/>
            </a:pPr>
            <a:r>
              <a:rPr lang="sk-SK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nahrádzame pomenovanie osôb</a:t>
            </a:r>
          </a:p>
          <a:p>
            <a:pPr>
              <a:buFontTx/>
              <a:buChar char="-"/>
            </a:pPr>
            <a:r>
              <a:rPr lang="sk-SK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vyjadrujeme, či niečo (niekto) osobám patrí</a:t>
            </a:r>
            <a:endParaRPr lang="sk-SK" sz="4000" dirty="0">
              <a:solidFill>
                <a:srgbClr val="008000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142844" y="5715016"/>
            <a:ext cx="857256" cy="857256"/>
            <a:chOff x="357158" y="5715016"/>
            <a:chExt cx="857256" cy="857256"/>
          </a:xfrm>
        </p:grpSpPr>
        <p:pic>
          <p:nvPicPr>
            <p:cNvPr id="7" name="Obrázok 6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8" name="Obrázok 7" descr="11954452882053745474jean_victor_balin_arrow_orange_right.svg.m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1" name="Obrázok 20" descr="prevziať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8604"/>
            <a:ext cx="3071834" cy="2300910"/>
          </a:xfrm>
          <a:prstGeom prst="ellipse">
            <a:avLst/>
          </a:prstGeom>
          <a:ln>
            <a:solidFill>
              <a:srgbClr val="FFAA2D"/>
            </a:solidFill>
          </a:ln>
        </p:spPr>
      </p:pic>
      <p:sp>
        <p:nvSpPr>
          <p:cNvPr id="27" name="Obdĺžnik 26"/>
          <p:cNvSpPr/>
          <p:nvPr/>
        </p:nvSpPr>
        <p:spPr>
          <a:xfrm>
            <a:off x="3143240" y="285728"/>
            <a:ext cx="58272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OSOBNÉ  ZÁMENÁ</a:t>
            </a:r>
          </a:p>
          <a:p>
            <a:pPr algn="ctr"/>
            <a:r>
              <a:rPr lang="sk-SK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nahrádzajú osobu</a:t>
            </a:r>
            <a:endParaRPr lang="sk-SK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3929058" y="2862836"/>
            <a:ext cx="1069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JA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3929058" y="3648654"/>
            <a:ext cx="11430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TY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3643306" y="5934670"/>
            <a:ext cx="1857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ONO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3673484" y="5148852"/>
            <a:ext cx="1723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ONA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923552" y="4363034"/>
            <a:ext cx="1223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6715140" y="5148852"/>
            <a:ext cx="1685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ONY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6756330" y="4363034"/>
            <a:ext cx="1415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ONI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910218" y="3648654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VY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6858016" y="2862836"/>
            <a:ext cx="1223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MY</a:t>
            </a:r>
            <a:endParaRPr lang="sk-SK" sz="54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42" name="Skupina 41"/>
          <p:cNvGrpSpPr/>
          <p:nvPr/>
        </p:nvGrpSpPr>
        <p:grpSpPr>
          <a:xfrm>
            <a:off x="2928926" y="2214554"/>
            <a:ext cx="3000396" cy="707886"/>
            <a:chOff x="2928926" y="2214554"/>
            <a:chExt cx="3000396" cy="707886"/>
          </a:xfrm>
        </p:grpSpPr>
        <p:sp>
          <p:nvSpPr>
            <p:cNvPr id="40" name="Zaoblený obdĺžnik 39"/>
            <p:cNvSpPr/>
            <p:nvPr/>
          </p:nvSpPr>
          <p:spPr>
            <a:xfrm>
              <a:off x="2928926" y="2214554"/>
              <a:ext cx="3000396" cy="642942"/>
            </a:xfrm>
            <a:prstGeom prst="roundRect">
              <a:avLst/>
            </a:prstGeom>
            <a:solidFill>
              <a:srgbClr val="008000"/>
            </a:solidFill>
            <a:ln w="63500">
              <a:solidFill>
                <a:srgbClr val="FFAA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Obdĺžnik 37"/>
            <p:cNvSpPr/>
            <p:nvPr/>
          </p:nvSpPr>
          <p:spPr>
            <a:xfrm>
              <a:off x="3000364" y="2214554"/>
              <a:ext cx="286168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k-SK" sz="40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SINGULÁR</a:t>
              </a:r>
              <a:endParaRPr lang="sk-SK" sz="4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5929322" y="2214554"/>
            <a:ext cx="3000396" cy="707886"/>
            <a:chOff x="5929322" y="2214554"/>
            <a:chExt cx="3000396" cy="707886"/>
          </a:xfrm>
        </p:grpSpPr>
        <p:sp>
          <p:nvSpPr>
            <p:cNvPr id="41" name="Zaoblený obdĺžnik 40"/>
            <p:cNvSpPr/>
            <p:nvPr/>
          </p:nvSpPr>
          <p:spPr>
            <a:xfrm>
              <a:off x="5929322" y="2214554"/>
              <a:ext cx="3000396" cy="642942"/>
            </a:xfrm>
            <a:prstGeom prst="roundRect">
              <a:avLst/>
            </a:prstGeom>
            <a:solidFill>
              <a:srgbClr val="008000"/>
            </a:solidFill>
            <a:ln w="63500">
              <a:solidFill>
                <a:srgbClr val="FFAA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6286512" y="2214554"/>
              <a:ext cx="226215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k-SK" sz="40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PLURÁL</a:t>
              </a:r>
              <a:endParaRPr lang="sk-SK" sz="4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357158" y="5857892"/>
            <a:ext cx="857256" cy="857256"/>
            <a:chOff x="357158" y="5715016"/>
            <a:chExt cx="857256" cy="857256"/>
          </a:xfrm>
        </p:grpSpPr>
        <p:pic>
          <p:nvPicPr>
            <p:cNvPr id="22" name="Obrázok 21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23" name="Obrázok 22" descr="11954452882053745474jean_victor_balin_arrow_orange_right.svg.m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1" name="Obrázok 20" descr="prevziať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428604"/>
            <a:ext cx="2214578" cy="1658796"/>
          </a:xfrm>
          <a:prstGeom prst="ellipse">
            <a:avLst/>
          </a:prstGeom>
          <a:ln>
            <a:solidFill>
              <a:srgbClr val="FFAA2D"/>
            </a:solidFill>
          </a:ln>
        </p:spPr>
      </p:pic>
      <p:sp>
        <p:nvSpPr>
          <p:cNvPr id="14" name="Obdĺžnik 13"/>
          <p:cNvSpPr/>
          <p:nvPr/>
        </p:nvSpPr>
        <p:spPr>
          <a:xfrm>
            <a:off x="2786050" y="642918"/>
            <a:ext cx="6000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DAJÚ  SA  ZÁMENÁ  SKLOŇOVAŤ?</a:t>
            </a:r>
            <a:endParaRPr lang="sk-SK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928662" y="307181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928662" y="3643314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928662" y="592933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928662" y="5357826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928662" y="478632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928662" y="4214818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5000628" y="592933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5000628" y="5357826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5000628" y="478632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5000628" y="4214818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5000628" y="3643314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5000628" y="307181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1571604" y="3071810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1571604" y="3643314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(odo)  MŇA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1571604" y="4214818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MNE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1571604" y="4786322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(vidím)  MŇA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Obdĺžnik 42"/>
          <p:cNvSpPr/>
          <p:nvPr/>
        </p:nvSpPr>
        <p:spPr>
          <a:xfrm>
            <a:off x="1571604" y="5357826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(o)  MNE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Obdĺžnik 43"/>
          <p:cNvSpPr/>
          <p:nvPr/>
        </p:nvSpPr>
        <p:spPr>
          <a:xfrm>
            <a:off x="1571604" y="5929330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(so)  MNOU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5643570" y="5929330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  NAMI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Obdĺžnik 45"/>
          <p:cNvSpPr/>
          <p:nvPr/>
        </p:nvSpPr>
        <p:spPr>
          <a:xfrm>
            <a:off x="5643570" y="5357826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(o)  NÁS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Obdĺžnik 46"/>
          <p:cNvSpPr/>
          <p:nvPr/>
        </p:nvSpPr>
        <p:spPr>
          <a:xfrm>
            <a:off x="5643570" y="4786322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(vidím)  NÁS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Obdĺžnik 47"/>
          <p:cNvSpPr/>
          <p:nvPr/>
        </p:nvSpPr>
        <p:spPr>
          <a:xfrm>
            <a:off x="5643570" y="4214818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NÁM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5643570" y="3643314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(od)  NÁS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Obdĺžnik 49"/>
          <p:cNvSpPr/>
          <p:nvPr/>
        </p:nvSpPr>
        <p:spPr>
          <a:xfrm>
            <a:off x="5643570" y="3071810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1" name="Skupina 50"/>
          <p:cNvGrpSpPr/>
          <p:nvPr/>
        </p:nvGrpSpPr>
        <p:grpSpPr>
          <a:xfrm>
            <a:off x="928662" y="2285992"/>
            <a:ext cx="3000396" cy="707886"/>
            <a:chOff x="2928926" y="2214554"/>
            <a:chExt cx="3000396" cy="707886"/>
          </a:xfrm>
        </p:grpSpPr>
        <p:sp>
          <p:nvSpPr>
            <p:cNvPr id="52" name="Zaoblený obdĺžnik 51"/>
            <p:cNvSpPr/>
            <p:nvPr/>
          </p:nvSpPr>
          <p:spPr>
            <a:xfrm>
              <a:off x="2928926" y="2214554"/>
              <a:ext cx="3000396" cy="642942"/>
            </a:xfrm>
            <a:prstGeom prst="roundRect">
              <a:avLst/>
            </a:prstGeom>
            <a:solidFill>
              <a:srgbClr val="008000"/>
            </a:solidFill>
            <a:ln w="63500">
              <a:solidFill>
                <a:srgbClr val="FFAA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" name="Obdĺžnik 52"/>
            <p:cNvSpPr/>
            <p:nvPr/>
          </p:nvSpPr>
          <p:spPr>
            <a:xfrm>
              <a:off x="3000364" y="2214554"/>
              <a:ext cx="286168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k-SK" sz="40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SINGULÁR</a:t>
              </a:r>
              <a:endParaRPr lang="sk-SK" sz="4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4929190" y="2214554"/>
            <a:ext cx="3000396" cy="707886"/>
            <a:chOff x="2928926" y="2214554"/>
            <a:chExt cx="3000396" cy="707886"/>
          </a:xfrm>
        </p:grpSpPr>
        <p:sp>
          <p:nvSpPr>
            <p:cNvPr id="55" name="Zaoblený obdĺžnik 54"/>
            <p:cNvSpPr/>
            <p:nvPr/>
          </p:nvSpPr>
          <p:spPr>
            <a:xfrm>
              <a:off x="2928926" y="2214554"/>
              <a:ext cx="3000396" cy="642942"/>
            </a:xfrm>
            <a:prstGeom prst="roundRect">
              <a:avLst/>
            </a:prstGeom>
            <a:solidFill>
              <a:srgbClr val="008000"/>
            </a:solidFill>
            <a:ln w="63500">
              <a:solidFill>
                <a:srgbClr val="FFAA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6" name="Obdĺžnik 55"/>
            <p:cNvSpPr/>
            <p:nvPr/>
          </p:nvSpPr>
          <p:spPr>
            <a:xfrm>
              <a:off x="3300127" y="2214554"/>
              <a:ext cx="226215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k-SK" sz="40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PLURÁL</a:t>
              </a:r>
              <a:endParaRPr lang="sk-SK" sz="4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8215338" y="5929330"/>
            <a:ext cx="785786" cy="785818"/>
            <a:chOff x="357158" y="5715016"/>
            <a:chExt cx="857256" cy="857256"/>
          </a:xfrm>
        </p:grpSpPr>
        <p:pic>
          <p:nvPicPr>
            <p:cNvPr id="36" name="Obrázok 35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37" name="Obrázok 36" descr="11954452882053745474jean_victor_balin_arrow_orange_right.svg.m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1" name="Obrázok 20" descr="prevziať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428604"/>
            <a:ext cx="2214578" cy="1658796"/>
          </a:xfrm>
          <a:prstGeom prst="ellipse">
            <a:avLst/>
          </a:prstGeom>
          <a:ln>
            <a:solidFill>
              <a:srgbClr val="FFAA2D"/>
            </a:solidFill>
          </a:ln>
        </p:spPr>
      </p:pic>
      <p:sp>
        <p:nvSpPr>
          <p:cNvPr id="14" name="Obdĺžnik 13"/>
          <p:cNvSpPr/>
          <p:nvPr/>
        </p:nvSpPr>
        <p:spPr>
          <a:xfrm>
            <a:off x="2500266" y="642918"/>
            <a:ext cx="66437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SKÚS TO SO ZÁMENOM </a:t>
            </a:r>
            <a:r>
              <a:rPr lang="sk-SK" sz="6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</a:t>
            </a:r>
            <a:endParaRPr lang="sk-SK" sz="6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857224" y="228599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857224" y="2857496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857224" y="514351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857224" y="4572008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857224" y="4000504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857224" y="342900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4929190" y="514351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4929190" y="4572008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4929190" y="4000504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929190" y="342900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929190" y="2857496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4929190" y="228599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1500166" y="2285992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1500166" y="2857496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(od)  TEBA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1500166" y="3429000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TEBE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1500166" y="4000504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(vidím)  TEBA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Obdĺžnik 42"/>
          <p:cNvSpPr/>
          <p:nvPr/>
        </p:nvSpPr>
        <p:spPr>
          <a:xfrm>
            <a:off x="1500166" y="4572008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(o)  TEBE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Obdĺžnik 43"/>
          <p:cNvSpPr/>
          <p:nvPr/>
        </p:nvSpPr>
        <p:spPr>
          <a:xfrm>
            <a:off x="1500166" y="5143512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  TEBOU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5572132" y="5143512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  VAMI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Obdĺžnik 45"/>
          <p:cNvSpPr/>
          <p:nvPr/>
        </p:nvSpPr>
        <p:spPr>
          <a:xfrm>
            <a:off x="5572132" y="4572008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(o)  VÁS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Obdĺžnik 46"/>
          <p:cNvSpPr/>
          <p:nvPr/>
        </p:nvSpPr>
        <p:spPr>
          <a:xfrm>
            <a:off x="5572132" y="4000504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(vidím)  VÁS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Obdĺžnik 47"/>
          <p:cNvSpPr/>
          <p:nvPr/>
        </p:nvSpPr>
        <p:spPr>
          <a:xfrm>
            <a:off x="5572132" y="3429000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VÁM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5572132" y="2857496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(od)  VÁS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Obdĺžnik 49"/>
          <p:cNvSpPr/>
          <p:nvPr/>
        </p:nvSpPr>
        <p:spPr>
          <a:xfrm>
            <a:off x="5572132" y="2285992"/>
            <a:ext cx="2286016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428596" y="5715016"/>
            <a:ext cx="7518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O správnosti sa presvedčíš kliknutím na obrázok !</a:t>
            </a:r>
            <a:endParaRPr lang="sk-SK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8072462" y="5715016"/>
            <a:ext cx="857256" cy="857256"/>
            <a:chOff x="357158" y="5715016"/>
            <a:chExt cx="857256" cy="857256"/>
          </a:xfrm>
        </p:grpSpPr>
        <p:pic>
          <p:nvPicPr>
            <p:cNvPr id="32" name="Obrázok 31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33" name="Obrázok 32" descr="11954452882053745474jean_victor_balin_arrow_orange_right.svg.m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714480" y="214290"/>
            <a:ext cx="5715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Vyznačené slová vo vete </a:t>
            </a:r>
          </a:p>
          <a:p>
            <a:pPr algn="ctr"/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nahraď zámenom</a:t>
            </a:r>
            <a:r>
              <a:rPr lang="sk-SK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sk-SK" sz="28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214282" y="214290"/>
            <a:ext cx="1304926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7572396" y="142852"/>
            <a:ext cx="1376363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8" name="BlokTextu 7"/>
          <p:cNvSpPr txBox="1"/>
          <p:nvPr/>
        </p:nvSpPr>
        <p:spPr>
          <a:xfrm>
            <a:off x="928662" y="1285860"/>
            <a:ext cx="554292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u="sng" dirty="0" smtClean="0">
                <a:solidFill>
                  <a:srgbClr val="008000"/>
                </a:solidFill>
              </a:rPr>
              <a:t>Karol</a:t>
            </a:r>
            <a:r>
              <a:rPr lang="sk-SK" sz="2800" dirty="0" smtClean="0">
                <a:solidFill>
                  <a:srgbClr val="008000"/>
                </a:solidFill>
              </a:rPr>
              <a:t> odišiel zo školy.</a:t>
            </a:r>
          </a:p>
          <a:p>
            <a:endParaRPr lang="sk-SK" sz="2800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r>
              <a:rPr lang="sk-SK" sz="2800" b="1" u="sng" dirty="0" smtClean="0">
                <a:solidFill>
                  <a:srgbClr val="008000"/>
                </a:solidFill>
              </a:rPr>
              <a:t>Štvrtáci</a:t>
            </a:r>
            <a:r>
              <a:rPr lang="sk-SK" sz="2800" dirty="0" smtClean="0">
                <a:solidFill>
                  <a:srgbClr val="008000"/>
                </a:solidFill>
              </a:rPr>
              <a:t> vyhrali v zbere papiera.</a:t>
            </a:r>
          </a:p>
          <a:p>
            <a:endParaRPr lang="sk-SK" sz="2800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r>
              <a:rPr lang="sk-SK" sz="2800" b="1" u="sng" dirty="0" smtClean="0">
                <a:solidFill>
                  <a:srgbClr val="008000"/>
                </a:solidFill>
              </a:rPr>
              <a:t>Šteňa</a:t>
            </a:r>
            <a:r>
              <a:rPr lang="sk-SK" sz="2800" dirty="0" smtClean="0">
                <a:solidFill>
                  <a:srgbClr val="008000"/>
                </a:solidFill>
              </a:rPr>
              <a:t> sa poobede stratilo.</a:t>
            </a:r>
          </a:p>
          <a:p>
            <a:endParaRPr lang="sk-SK" sz="2800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r>
              <a:rPr lang="sk-SK" sz="2800" b="1" u="sng" dirty="0" smtClean="0">
                <a:solidFill>
                  <a:srgbClr val="008000"/>
                </a:solidFill>
              </a:rPr>
              <a:t>Mama</a:t>
            </a:r>
            <a:r>
              <a:rPr lang="sk-SK" sz="2800" dirty="0" smtClean="0">
                <a:solidFill>
                  <a:srgbClr val="008000"/>
                </a:solidFill>
              </a:rPr>
              <a:t> príde dnes z práce neskôr.</a:t>
            </a:r>
          </a:p>
          <a:p>
            <a:endParaRPr lang="sk-SK" sz="2800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endParaRPr lang="sk-SK" sz="800" b="1" u="sng" dirty="0" smtClean="0">
              <a:solidFill>
                <a:srgbClr val="008000"/>
              </a:solidFill>
            </a:endParaRPr>
          </a:p>
          <a:p>
            <a:r>
              <a:rPr lang="sk-SK" sz="2800" b="1" u="sng" dirty="0" smtClean="0">
                <a:solidFill>
                  <a:srgbClr val="008000"/>
                </a:solidFill>
              </a:rPr>
              <a:t>Dievčatá</a:t>
            </a:r>
            <a:r>
              <a:rPr lang="sk-SK" sz="2800" dirty="0" smtClean="0">
                <a:solidFill>
                  <a:srgbClr val="008000"/>
                </a:solidFill>
              </a:rPr>
              <a:t> sa stretnú pred poštou.</a:t>
            </a:r>
          </a:p>
          <a:p>
            <a:endParaRPr lang="sk-SK" sz="2800" dirty="0">
              <a:solidFill>
                <a:srgbClr val="008000"/>
              </a:solidFill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7786710" y="1785926"/>
            <a:ext cx="6643734" cy="710539"/>
            <a:chOff x="1428728" y="1785926"/>
            <a:chExt cx="6643734" cy="710539"/>
          </a:xfrm>
        </p:grpSpPr>
        <p:sp>
          <p:nvSpPr>
            <p:cNvPr id="9" name="Zaoblený obdĺžnik 8"/>
            <p:cNvSpPr/>
            <p:nvPr/>
          </p:nvSpPr>
          <p:spPr>
            <a:xfrm>
              <a:off x="2928926" y="1785926"/>
              <a:ext cx="5143536" cy="428628"/>
            </a:xfrm>
            <a:prstGeom prst="roundRect">
              <a:avLst/>
            </a:prstGeom>
            <a:solidFill>
              <a:srgbClr val="FFF1C5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b="1" dirty="0" smtClean="0">
                  <a:solidFill>
                    <a:srgbClr val="008000"/>
                  </a:solidFill>
                </a:rPr>
                <a:t>On odišiel zo školy.</a:t>
              </a:r>
              <a:endParaRPr lang="sk-SK" sz="2400" b="1" dirty="0">
                <a:solidFill>
                  <a:srgbClr val="008000"/>
                </a:solidFill>
              </a:endParaRPr>
            </a:p>
          </p:txBody>
        </p:sp>
        <p:pic>
          <p:nvPicPr>
            <p:cNvPr id="19" name="Obrázok 18" descr="ov8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1428728" y="1785926"/>
              <a:ext cx="654258" cy="710539"/>
            </a:xfrm>
            <a:prstGeom prst="rect">
              <a:avLst/>
            </a:prstGeom>
          </p:spPr>
        </p:pic>
      </p:grpSp>
      <p:grpSp>
        <p:nvGrpSpPr>
          <p:cNvPr id="26" name="Skupina 25"/>
          <p:cNvGrpSpPr/>
          <p:nvPr/>
        </p:nvGrpSpPr>
        <p:grpSpPr>
          <a:xfrm>
            <a:off x="7786710" y="2786058"/>
            <a:ext cx="6643734" cy="710539"/>
            <a:chOff x="1428728" y="2857496"/>
            <a:chExt cx="6643734" cy="710539"/>
          </a:xfrm>
        </p:grpSpPr>
        <p:sp>
          <p:nvSpPr>
            <p:cNvPr id="14" name="Zaoblený obdĺžnik 13"/>
            <p:cNvSpPr/>
            <p:nvPr/>
          </p:nvSpPr>
          <p:spPr>
            <a:xfrm>
              <a:off x="2928926" y="3000372"/>
              <a:ext cx="5143536" cy="428628"/>
            </a:xfrm>
            <a:prstGeom prst="roundRect">
              <a:avLst/>
            </a:prstGeom>
            <a:solidFill>
              <a:srgbClr val="FFF1C5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b="1" dirty="0" smtClean="0">
                  <a:solidFill>
                    <a:srgbClr val="008000"/>
                  </a:solidFill>
                </a:rPr>
                <a:t>Oni vyhrali v zbere papiera.</a:t>
              </a:r>
              <a:endParaRPr lang="sk-SK" sz="2400" b="1" dirty="0">
                <a:solidFill>
                  <a:srgbClr val="008000"/>
                </a:solidFill>
              </a:endParaRPr>
            </a:p>
          </p:txBody>
        </p:sp>
        <p:pic>
          <p:nvPicPr>
            <p:cNvPr id="20" name="Obrázok 19" descr="ov8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1428728" y="2857496"/>
              <a:ext cx="654258" cy="710539"/>
            </a:xfrm>
            <a:prstGeom prst="rect">
              <a:avLst/>
            </a:prstGeom>
          </p:spPr>
        </p:pic>
      </p:grpSp>
      <p:grpSp>
        <p:nvGrpSpPr>
          <p:cNvPr id="27" name="Skupina 26"/>
          <p:cNvGrpSpPr/>
          <p:nvPr/>
        </p:nvGrpSpPr>
        <p:grpSpPr>
          <a:xfrm>
            <a:off x="7786710" y="3857628"/>
            <a:ext cx="6643734" cy="710539"/>
            <a:chOff x="1428728" y="3929066"/>
            <a:chExt cx="6643734" cy="710539"/>
          </a:xfrm>
        </p:grpSpPr>
        <p:sp>
          <p:nvSpPr>
            <p:cNvPr id="15" name="Zaoblený obdĺžnik 14"/>
            <p:cNvSpPr/>
            <p:nvPr/>
          </p:nvSpPr>
          <p:spPr>
            <a:xfrm>
              <a:off x="2928926" y="4000504"/>
              <a:ext cx="5143536" cy="428628"/>
            </a:xfrm>
            <a:prstGeom prst="roundRect">
              <a:avLst/>
            </a:prstGeom>
            <a:solidFill>
              <a:srgbClr val="FFF1C5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b="1" dirty="0" smtClean="0">
                  <a:solidFill>
                    <a:srgbClr val="008000"/>
                  </a:solidFill>
                </a:rPr>
                <a:t>Ono sa poobede stratilo.</a:t>
              </a:r>
              <a:endParaRPr lang="sk-SK" sz="2400" b="1" dirty="0">
                <a:solidFill>
                  <a:srgbClr val="008000"/>
                </a:solidFill>
              </a:endParaRPr>
            </a:p>
          </p:txBody>
        </p:sp>
        <p:pic>
          <p:nvPicPr>
            <p:cNvPr id="22" name="Obrázok 21" descr="ov8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1428728" y="3929066"/>
              <a:ext cx="654258" cy="710539"/>
            </a:xfrm>
            <a:prstGeom prst="rect">
              <a:avLst/>
            </a:prstGeom>
          </p:spPr>
        </p:pic>
      </p:grpSp>
      <p:grpSp>
        <p:nvGrpSpPr>
          <p:cNvPr id="29" name="Skupina 28"/>
          <p:cNvGrpSpPr/>
          <p:nvPr/>
        </p:nvGrpSpPr>
        <p:grpSpPr>
          <a:xfrm>
            <a:off x="7786710" y="6143644"/>
            <a:ext cx="6643734" cy="714356"/>
            <a:chOff x="1428728" y="6143644"/>
            <a:chExt cx="6643734" cy="714356"/>
          </a:xfrm>
        </p:grpSpPr>
        <p:sp>
          <p:nvSpPr>
            <p:cNvPr id="17" name="Zaoblený obdĺžnik 16"/>
            <p:cNvSpPr/>
            <p:nvPr/>
          </p:nvSpPr>
          <p:spPr>
            <a:xfrm>
              <a:off x="2928926" y="6143644"/>
              <a:ext cx="5143536" cy="428628"/>
            </a:xfrm>
            <a:prstGeom prst="roundRect">
              <a:avLst/>
            </a:prstGeom>
            <a:solidFill>
              <a:srgbClr val="FFF1C5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b="1" dirty="0" smtClean="0">
                  <a:solidFill>
                    <a:srgbClr val="008000"/>
                  </a:solidFill>
                </a:rPr>
                <a:t>Oni sa stretnú pred poštou.</a:t>
              </a:r>
              <a:endParaRPr lang="sk-SK" sz="2400" b="1" dirty="0">
                <a:solidFill>
                  <a:srgbClr val="008000"/>
                </a:solidFill>
              </a:endParaRPr>
            </a:p>
          </p:txBody>
        </p:sp>
        <p:pic>
          <p:nvPicPr>
            <p:cNvPr id="23" name="Obrázok 22" descr="ov8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1428728" y="6147461"/>
              <a:ext cx="654258" cy="710539"/>
            </a:xfrm>
            <a:prstGeom prst="rect">
              <a:avLst/>
            </a:prstGeom>
          </p:spPr>
        </p:pic>
      </p:grpSp>
      <p:grpSp>
        <p:nvGrpSpPr>
          <p:cNvPr id="28" name="Skupina 27"/>
          <p:cNvGrpSpPr/>
          <p:nvPr/>
        </p:nvGrpSpPr>
        <p:grpSpPr>
          <a:xfrm>
            <a:off x="7786710" y="4929198"/>
            <a:ext cx="6643734" cy="710539"/>
            <a:chOff x="1428728" y="5000636"/>
            <a:chExt cx="6643734" cy="710539"/>
          </a:xfrm>
        </p:grpSpPr>
        <p:sp>
          <p:nvSpPr>
            <p:cNvPr id="16" name="Zaoblený obdĺžnik 15"/>
            <p:cNvSpPr/>
            <p:nvPr/>
          </p:nvSpPr>
          <p:spPr>
            <a:xfrm>
              <a:off x="2928926" y="5143512"/>
              <a:ext cx="5143536" cy="428628"/>
            </a:xfrm>
            <a:prstGeom prst="roundRect">
              <a:avLst/>
            </a:prstGeom>
            <a:solidFill>
              <a:srgbClr val="FFF1C5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b="1" dirty="0" smtClean="0">
                  <a:solidFill>
                    <a:srgbClr val="008000"/>
                  </a:solidFill>
                </a:rPr>
                <a:t>Ona príde dnes z práce neskôr.</a:t>
              </a:r>
              <a:endParaRPr lang="sk-SK" sz="2400" b="1" dirty="0">
                <a:solidFill>
                  <a:srgbClr val="008000"/>
                </a:solidFill>
              </a:endParaRPr>
            </a:p>
          </p:txBody>
        </p:sp>
        <p:pic>
          <p:nvPicPr>
            <p:cNvPr id="24" name="Obrázok 23" descr="ov8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1428728" y="5000636"/>
              <a:ext cx="654258" cy="710539"/>
            </a:xfrm>
            <a:prstGeom prst="rect">
              <a:avLst/>
            </a:prstGeom>
          </p:spPr>
        </p:pic>
      </p:grpSp>
      <p:grpSp>
        <p:nvGrpSpPr>
          <p:cNvPr id="30" name="Skupina 29"/>
          <p:cNvGrpSpPr/>
          <p:nvPr/>
        </p:nvGrpSpPr>
        <p:grpSpPr>
          <a:xfrm>
            <a:off x="142844" y="5715016"/>
            <a:ext cx="857256" cy="857256"/>
            <a:chOff x="357158" y="5715016"/>
            <a:chExt cx="857256" cy="857256"/>
          </a:xfrm>
        </p:grpSpPr>
        <p:pic>
          <p:nvPicPr>
            <p:cNvPr id="31" name="Obrázok 30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32" name="Obrázok 31" descr="11954452882053745474jean_victor_balin_arrow_orange_right.svg.med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51526E-7 L -0.74618 -0.0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92414E-6 L -0.74618 1.92414E-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3377E-6 L -0.73837 0.0011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00833E-6 L -0.74618 0.00231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017E-7 L -0.74618 0.00347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AA2D"/>
            </a:solidFill>
          </a:ln>
          <a:scene3d>
            <a:camera prst="orthographicFront"/>
            <a:lightRig rig="threePt" dir="t"/>
          </a:scene3d>
          <a:sp3d extrusionH="438150">
            <a:bevelT w="190500"/>
            <a:extrusionClr>
              <a:srgbClr val="E25B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643042" y="571480"/>
            <a:ext cx="58240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 vetách zakrúžkuj zámená!</a:t>
            </a:r>
            <a:endParaRPr lang="sk-SK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214282" y="214290"/>
            <a:ext cx="1304926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7572396" y="142852"/>
            <a:ext cx="1376363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9" name="BlokTextu 8"/>
          <p:cNvSpPr txBox="1"/>
          <p:nvPr/>
        </p:nvSpPr>
        <p:spPr>
          <a:xfrm>
            <a:off x="500034" y="1785926"/>
            <a:ext cx="89130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       ste zhasli svetlo?       prines </a:t>
            </a:r>
          </a:p>
          <a:p>
            <a:r>
              <a:rPr lang="sk-SK" sz="4000" dirty="0" smtClean="0"/>
              <a:t>učebnice. Aj     som hladný.     a     </a:t>
            </a:r>
          </a:p>
          <a:p>
            <a:r>
              <a:rPr lang="sk-SK" sz="4000" dirty="0" smtClean="0"/>
              <a:t>sa ešte nevideli.     pôjdeme zajtra</a:t>
            </a:r>
          </a:p>
          <a:p>
            <a:r>
              <a:rPr lang="sk-SK" sz="4000" dirty="0" smtClean="0"/>
              <a:t>na výlet. Prišli aj      .        je to naše</a:t>
            </a:r>
          </a:p>
          <a:p>
            <a:r>
              <a:rPr lang="sk-SK" sz="4000" dirty="0" smtClean="0"/>
              <a:t>malé zvieratko.      viete, kde bývame.</a:t>
            </a:r>
          </a:p>
          <a:p>
            <a:r>
              <a:rPr lang="sk-SK" sz="4000" dirty="0" smtClean="0"/>
              <a:t>      to určite zvládneš!      si rada </a:t>
            </a:r>
          </a:p>
          <a:p>
            <a:r>
              <a:rPr lang="sk-SK" sz="4000" dirty="0" smtClean="0"/>
              <a:t>prečítam novú knihu rozprávok. </a:t>
            </a:r>
            <a:endParaRPr lang="sk-SK" sz="4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714348" y="1785926"/>
            <a:ext cx="763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Vy</a:t>
            </a:r>
            <a:endParaRPr lang="sk-SK" sz="4000" dirty="0"/>
          </a:p>
        </p:txBody>
      </p:sp>
      <p:sp>
        <p:nvSpPr>
          <p:cNvPr id="13" name="BlokTextu 12"/>
          <p:cNvSpPr txBox="1"/>
          <p:nvPr/>
        </p:nvSpPr>
        <p:spPr>
          <a:xfrm>
            <a:off x="3286116" y="2428868"/>
            <a:ext cx="58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ja</a:t>
            </a:r>
            <a:endParaRPr lang="sk-SK" sz="4000" dirty="0"/>
          </a:p>
        </p:txBody>
      </p:sp>
      <p:sp>
        <p:nvSpPr>
          <p:cNvPr id="14" name="BlokTextu 13"/>
          <p:cNvSpPr txBox="1"/>
          <p:nvPr/>
        </p:nvSpPr>
        <p:spPr>
          <a:xfrm>
            <a:off x="4000496" y="3000372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 My</a:t>
            </a:r>
            <a:endParaRPr lang="sk-SK" sz="4000" dirty="0"/>
          </a:p>
        </p:txBody>
      </p:sp>
      <p:sp>
        <p:nvSpPr>
          <p:cNvPr id="15" name="BlokTextu 14"/>
          <p:cNvSpPr txBox="1"/>
          <p:nvPr/>
        </p:nvSpPr>
        <p:spPr>
          <a:xfrm>
            <a:off x="6572264" y="2428868"/>
            <a:ext cx="869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On</a:t>
            </a:r>
            <a:endParaRPr lang="sk-SK" sz="4000" dirty="0"/>
          </a:p>
        </p:txBody>
      </p:sp>
      <p:sp>
        <p:nvSpPr>
          <p:cNvPr id="16" name="BlokTextu 15"/>
          <p:cNvSpPr txBox="1"/>
          <p:nvPr/>
        </p:nvSpPr>
        <p:spPr>
          <a:xfrm>
            <a:off x="7715272" y="2428868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ona</a:t>
            </a:r>
            <a:endParaRPr lang="sk-SK" sz="4000" dirty="0"/>
          </a:p>
        </p:txBody>
      </p:sp>
      <p:sp>
        <p:nvSpPr>
          <p:cNvPr id="17" name="BlokTextu 16"/>
          <p:cNvSpPr txBox="1"/>
          <p:nvPr/>
        </p:nvSpPr>
        <p:spPr>
          <a:xfrm>
            <a:off x="4143372" y="3643314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 oni</a:t>
            </a:r>
            <a:endParaRPr lang="sk-SK" sz="4000" dirty="0"/>
          </a:p>
        </p:txBody>
      </p:sp>
      <p:sp>
        <p:nvSpPr>
          <p:cNvPr id="18" name="BlokTextu 17"/>
          <p:cNvSpPr txBox="1"/>
          <p:nvPr/>
        </p:nvSpPr>
        <p:spPr>
          <a:xfrm>
            <a:off x="5000628" y="3643314"/>
            <a:ext cx="1297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 Ono</a:t>
            </a:r>
            <a:endParaRPr lang="sk-SK" sz="4000" dirty="0"/>
          </a:p>
        </p:txBody>
      </p:sp>
      <p:sp>
        <p:nvSpPr>
          <p:cNvPr id="19" name="BlokTextu 18"/>
          <p:cNvSpPr txBox="1"/>
          <p:nvPr/>
        </p:nvSpPr>
        <p:spPr>
          <a:xfrm>
            <a:off x="3929058" y="4214818"/>
            <a:ext cx="763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Vy</a:t>
            </a:r>
            <a:endParaRPr lang="sk-SK" sz="4000" dirty="0"/>
          </a:p>
        </p:txBody>
      </p:sp>
      <p:sp>
        <p:nvSpPr>
          <p:cNvPr id="20" name="BlokTextu 19"/>
          <p:cNvSpPr txBox="1"/>
          <p:nvPr/>
        </p:nvSpPr>
        <p:spPr>
          <a:xfrm>
            <a:off x="571472" y="4786322"/>
            <a:ext cx="725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Ty</a:t>
            </a:r>
            <a:endParaRPr lang="sk-SK" sz="4000" dirty="0"/>
          </a:p>
        </p:txBody>
      </p:sp>
      <p:sp>
        <p:nvSpPr>
          <p:cNvPr id="22" name="BlokTextu 21"/>
          <p:cNvSpPr txBox="1"/>
          <p:nvPr/>
        </p:nvSpPr>
        <p:spPr>
          <a:xfrm>
            <a:off x="5500694" y="4857760"/>
            <a:ext cx="726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Ja</a:t>
            </a:r>
            <a:endParaRPr lang="sk-SK" sz="4000" dirty="0"/>
          </a:p>
        </p:txBody>
      </p:sp>
      <p:sp>
        <p:nvSpPr>
          <p:cNvPr id="23" name="Ovál 22"/>
          <p:cNvSpPr/>
          <p:nvPr/>
        </p:nvSpPr>
        <p:spPr>
          <a:xfrm>
            <a:off x="714348" y="1785926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5214942" y="3643314"/>
            <a:ext cx="1000132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5500694" y="4929198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500034" y="4857760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7786710" y="2428868"/>
            <a:ext cx="857256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5500694" y="1785926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6572264" y="2428868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3214678" y="2428868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3929058" y="4214818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4214810" y="3000372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4286248" y="3643314"/>
            <a:ext cx="785818" cy="714380"/>
          </a:xfrm>
          <a:prstGeom prst="ellipse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5572132" y="1785926"/>
            <a:ext cx="725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Ty</a:t>
            </a:r>
            <a:endParaRPr lang="sk-SK" sz="4000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8001024" y="5786454"/>
            <a:ext cx="857256" cy="857256"/>
            <a:chOff x="357158" y="5715016"/>
            <a:chExt cx="857256" cy="857256"/>
          </a:xfrm>
        </p:grpSpPr>
        <p:pic>
          <p:nvPicPr>
            <p:cNvPr id="35" name="Obrázok 34" descr="8538951-wooden-bucket.jp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158" y="5715016"/>
              <a:ext cx="857256" cy="857256"/>
            </a:xfrm>
            <a:prstGeom prst="rect">
              <a:avLst/>
            </a:prstGeom>
          </p:spPr>
        </p:pic>
        <p:pic>
          <p:nvPicPr>
            <p:cNvPr id="36" name="Obrázok 35" descr="11954452882053745474jean_victor_balin_arrow_orange_right.svg.m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5929330"/>
              <a:ext cx="366748" cy="3471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MaŁko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MaŁko 3</Template>
  <TotalTime>535</TotalTime>
  <Words>487</Words>
  <Application>Microsoft Office PowerPoint</Application>
  <PresentationFormat>Prezentácia na obrazovke (4:3)</PresentationFormat>
  <Paragraphs>178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Cooper Black</vt:lpstr>
      <vt:lpstr>MaŁko 3</vt:lpstr>
      <vt:lpstr>ZÁMENÁ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ZÁMENÁ</dc:title>
  <dc:creator>Ucitel31</dc:creator>
  <cp:lastModifiedBy>Zuzana Frivaldská</cp:lastModifiedBy>
  <cp:revision>54</cp:revision>
  <dcterms:created xsi:type="dcterms:W3CDTF">2013-04-06T20:34:24Z</dcterms:created>
  <dcterms:modified xsi:type="dcterms:W3CDTF">2020-04-20T07:28:36Z</dcterms:modified>
</cp:coreProperties>
</file>