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3" autoAdjust="0"/>
  </p:normalViewPr>
  <p:slideViewPr>
    <p:cSldViewPr snapToGrid="0">
      <p:cViewPr>
        <p:scale>
          <a:sx n="80" d="100"/>
          <a:sy n="80" d="100"/>
        </p:scale>
        <p:origin x="-33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ABDF9E-3B8E-4512-8B62-7AE72AF04636}" type="datetime1">
              <a:rPr lang="cs-CZ"/>
              <a:pPr>
                <a:defRPr/>
              </a:pPr>
              <a:t>5.4.2020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9C59B4-F63D-4BE5-B0A4-7E41E6312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B250D6-DCB8-46F8-BB10-302E15D899F9}" type="datetime1">
              <a:rPr lang="cs-CZ"/>
              <a:pPr>
                <a:defRPr/>
              </a:pPr>
              <a:t>5.4.2020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" noProof="0"/>
              <a:t>Kliknutím můžete upravit styly předlohy textu.</a:t>
            </a:r>
            <a:endParaRPr lang="en-US" noProof="0"/>
          </a:p>
          <a:p>
            <a:pPr lvl="1"/>
            <a:r>
              <a:rPr lang="cs" noProof="0"/>
              <a:t>Druhá úroveň</a:t>
            </a:r>
          </a:p>
          <a:p>
            <a:pPr lvl="2"/>
            <a:r>
              <a:rPr lang="cs" noProof="0"/>
              <a:t>Třetí úroveň</a:t>
            </a:r>
          </a:p>
          <a:p>
            <a:pPr lvl="3"/>
            <a:r>
              <a:rPr lang="cs" noProof="0"/>
              <a:t>Čtvrtá úroveň</a:t>
            </a:r>
          </a:p>
          <a:p>
            <a:pPr lvl="4"/>
            <a:r>
              <a:rPr lang="cs" noProof="0"/>
              <a:t>Pátá úroveň</a:t>
            </a:r>
            <a:endParaRPr lang="en-US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52A5DED-FC85-4E20-9ED3-9BBE023D6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Obdélní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Obdélník 10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Obdélník 14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Skupina 6"/>
          <p:cNvGrpSpPr>
            <a:grpSpLocks/>
          </p:cNvGrpSpPr>
          <p:nvPr/>
        </p:nvGrpSpPr>
        <p:grpSpPr bwMode="auto">
          <a:xfrm>
            <a:off x="5249863" y="1268413"/>
            <a:ext cx="1692275" cy="615950"/>
            <a:chOff x="5250180" y="1267730"/>
            <a:chExt cx="1691640" cy="615934"/>
          </a:xfrm>
        </p:grpSpPr>
        <p:cxnSp>
          <p:nvCxnSpPr>
            <p:cNvPr id="9" name="Přímá spojnice 16"/>
            <p:cNvCxnSpPr/>
            <p:nvPr/>
          </p:nvCxnSpPr>
          <p:spPr>
            <a:xfrm>
              <a:off x="5250180" y="1267730"/>
              <a:ext cx="0" cy="612759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17"/>
            <p:cNvCxnSpPr/>
            <p:nvPr/>
          </p:nvCxnSpPr>
          <p:spPr>
            <a:xfrm>
              <a:off x="6941820" y="1267730"/>
              <a:ext cx="0" cy="612759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rtlCol="0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12" name="Zástupný symbol pro datum 19"/>
          <p:cNvSpPr>
            <a:spLocks noGrp="1"/>
          </p:cNvSpPr>
          <p:nvPr>
            <p:ph type="dt" sz="half" idx="10"/>
          </p:nvPr>
        </p:nvSpPr>
        <p:spPr>
          <a:xfrm>
            <a:off x="5318125" y="1341438"/>
            <a:ext cx="1555750" cy="485775"/>
          </a:xfrm>
        </p:spPr>
        <p:txBody>
          <a:bodyPr/>
          <a:lstStyle>
            <a:lvl1pPr algn="ctr">
              <a:defRPr sz="1300" spc="0" baseline="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DD800D8-2914-423D-863D-BC85DCCE0A97}" type="datetime1">
              <a:rPr lang="cs-CZ"/>
              <a:pPr>
                <a:defRPr/>
              </a:pPr>
              <a:t>5.4.2020</a:t>
            </a:fld>
            <a:endParaRPr lang="en-US" dirty="0"/>
          </a:p>
        </p:txBody>
      </p:sp>
      <p:sp>
        <p:nvSpPr>
          <p:cNvPr id="13" name="Zástupný symbol pro zápatí 20"/>
          <p:cNvSpPr>
            <a:spLocks noGrp="1"/>
          </p:cNvSpPr>
          <p:nvPr>
            <p:ph type="ftr" sz="quarter" idx="11"/>
          </p:nvPr>
        </p:nvSpPr>
        <p:spPr>
          <a:xfrm>
            <a:off x="1628775" y="5176838"/>
            <a:ext cx="5730875" cy="228600"/>
          </a:xfrm>
        </p:spPr>
        <p:txBody>
          <a:bodyPr/>
          <a:lstStyle>
            <a:lvl1pPr algn="l">
              <a:defRPr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Zástupný symbol pro číslo snímku 21"/>
          <p:cNvSpPr>
            <a:spLocks noGrp="1"/>
          </p:cNvSpPr>
          <p:nvPr>
            <p:ph type="sldNum" sz="quarter" idx="12"/>
          </p:nvPr>
        </p:nvSpPr>
        <p:spPr>
          <a:xfrm>
            <a:off x="8607425" y="5176838"/>
            <a:ext cx="1955800" cy="228600"/>
          </a:xfrm>
        </p:spPr>
        <p:txBody>
          <a:bodyPr/>
          <a:lstStyle>
            <a:lvl1pPr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615E7F04-6675-487D-95C1-262E7AA3D6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051B-F272-4EF2-90AF-37A57C67CF09}" type="datetime1">
              <a:rPr lang="cs-CZ"/>
              <a:pPr>
                <a:defRPr/>
              </a:pPr>
              <a:t>5.4.2020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BEB6E-493B-4357-9D13-1218E6FFB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56120-FDB9-499A-94F9-718A2D50FA68}" type="datetime1">
              <a:rPr lang="cs-CZ"/>
              <a:pPr>
                <a:defRPr/>
              </a:pPr>
              <a:t>5.4.2020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79D1-BC13-457D-A708-91CBD1A8E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4D3C8-4655-48FA-85E5-6702D6AE50DF}" type="datetime1">
              <a:rPr lang="cs-CZ"/>
              <a:pPr>
                <a:defRPr/>
              </a:pPr>
              <a:t>5.4.2020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BAE3-F707-478B-9FFC-BCC4CFF11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Obdélní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Obdélník 23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Obdélník 29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Skupina 15"/>
          <p:cNvGrpSpPr>
            <a:grpSpLocks/>
          </p:cNvGrpSpPr>
          <p:nvPr/>
        </p:nvGrpSpPr>
        <p:grpSpPr bwMode="auto">
          <a:xfrm>
            <a:off x="5249863" y="1268413"/>
            <a:ext cx="1692275" cy="615950"/>
            <a:chOff x="5250180" y="1267730"/>
            <a:chExt cx="1691640" cy="615934"/>
          </a:xfrm>
        </p:grpSpPr>
        <p:cxnSp>
          <p:nvCxnSpPr>
            <p:cNvPr id="9" name="Přímá spojnice 16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5250180" y="1267730"/>
              <a:ext cx="0" cy="612759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17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6941820" y="1267730"/>
              <a:ext cx="0" cy="612759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8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18125" y="1344613"/>
            <a:ext cx="1555750" cy="498475"/>
          </a:xfrm>
        </p:spPr>
        <p:txBody>
          <a:bodyPr/>
          <a:lstStyle>
            <a:lvl1pPr algn="ctr">
              <a:defRPr lang="en-US" sz="1300" kern="1200" spc="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E669E7-1B12-460B-A299-9404117FE705}" type="datetime1">
              <a:rPr lang="cs-CZ"/>
              <a:pPr>
                <a:defRPr/>
              </a:pPr>
              <a:t>5.4.2020</a:t>
            </a:fld>
            <a:endParaRPr dirty="0"/>
          </a:p>
        </p:txBody>
      </p:sp>
      <p:sp>
        <p:nvSpPr>
          <p:cNvPr id="1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28775" y="5176838"/>
            <a:ext cx="5661025" cy="228600"/>
          </a:xfrm>
        </p:spPr>
        <p:txBody>
          <a:bodyPr/>
          <a:lstStyle>
            <a:lvl1pPr algn="l">
              <a:defRPr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250" y="5176838"/>
            <a:ext cx="1958975" cy="228600"/>
          </a:xfrm>
        </p:spPr>
        <p:txBody>
          <a:bodyPr/>
          <a:lstStyle>
            <a:lvl1pPr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CE93D176-808F-491D-8A57-E69C5F1DF6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F9E2D-34C7-4A71-896E-442885762668}" type="datetime1">
              <a:rPr lang="cs-CZ"/>
              <a:pPr>
                <a:defRPr/>
              </a:pPr>
              <a:t>5.4.2020</a:t>
            </a:fld>
            <a:endParaRPr lang="en-US" dirty="0"/>
          </a:p>
        </p:txBody>
      </p:sp>
      <p:sp>
        <p:nvSpPr>
          <p:cNvPr id="6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E91C-486A-4F88-9E41-EC4B0EF1E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3226A-1584-4A1A-A93B-3257CFE711BA}" type="datetime1">
              <a:rPr lang="cs-CZ"/>
              <a:pPr>
                <a:defRPr/>
              </a:pPr>
              <a:t>5.4.2020</a:t>
            </a:fld>
            <a:endParaRPr lang="en-US" dirty="0"/>
          </a:p>
        </p:txBody>
      </p:sp>
      <p:sp>
        <p:nvSpPr>
          <p:cNvPr id="8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DB780-02FF-4335-84EF-799538B82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DB9B0-5BB4-4897-B18B-0D4662DEFA98}" type="datetime1">
              <a:rPr lang="cs-CZ"/>
              <a:pPr>
                <a:defRPr/>
              </a:pPr>
              <a:t>5.4.2020</a:t>
            </a:fld>
            <a:endParaRPr lang="en-US" dirty="0"/>
          </a:p>
        </p:txBody>
      </p:sp>
      <p:sp>
        <p:nvSpPr>
          <p:cNvPr id="4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A088D-2610-4A8C-A0FB-D9CF01684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7F73D-C130-4A33-97E7-58C90242FCA3}" type="datetime1">
              <a:rPr lang="cs-CZ"/>
              <a:pPr>
                <a:defRPr/>
              </a:pPr>
              <a:t>5.4.2020</a:t>
            </a:fld>
            <a:endParaRPr lang="en-US" dirty="0"/>
          </a:p>
        </p:txBody>
      </p:sp>
      <p:sp>
        <p:nvSpPr>
          <p:cNvPr id="3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C21BF-2307-4467-94C9-FE929B979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9">
            <a:extLst>
              <a:ext uri="{FF2B5EF4-FFF2-40B4-BE49-F238E27FC236}"/>
            </a:extLst>
          </p:cNvPr>
          <p:cNvSpPr/>
          <p:nvPr/>
        </p:nvSpPr>
        <p:spPr>
          <a:xfrm>
            <a:off x="8120063" y="238125"/>
            <a:ext cx="3825875" cy="638175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Obdélník 12">
            <a:extLst>
              <a:ext uri="{FF2B5EF4-FFF2-40B4-BE49-F238E27FC236}"/>
            </a:extLst>
          </p:cNvPr>
          <p:cNvSpPr/>
          <p:nvPr/>
        </p:nvSpPr>
        <p:spPr>
          <a:xfrm>
            <a:off x="8255000" y="374650"/>
            <a:ext cx="3556000" cy="610870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88000" y="6035675"/>
            <a:ext cx="1955800" cy="365125"/>
          </a:xfrm>
        </p:spPr>
        <p:txBody>
          <a:bodyPr/>
          <a:lstStyle>
            <a:lvl1pPr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1343CA35-46E9-4464-A389-0967BC564EDA}" type="datetime1">
              <a:rPr lang="cs-CZ"/>
              <a:pPr>
                <a:defRPr/>
              </a:pPr>
              <a:t>5.4.2020</a:t>
            </a:fld>
            <a:endParaRPr lang="en-US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685800" y="6035675"/>
            <a:ext cx="4584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10396538" y="6035675"/>
            <a:ext cx="1223962" cy="365125"/>
          </a:xfrm>
        </p:spPr>
        <p:txBody>
          <a:bodyPr/>
          <a:lstStyle>
            <a:lvl1pPr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B044BC54-BA5A-4CC0-9752-4AB57D853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0">
            <a:extLst>
              <a:ext uri="{FF2B5EF4-FFF2-40B4-BE49-F238E27FC236}"/>
            </a:extLst>
          </p:cNvPr>
          <p:cNvSpPr/>
          <p:nvPr/>
        </p:nvSpPr>
        <p:spPr>
          <a:xfrm>
            <a:off x="8120063" y="238125"/>
            <a:ext cx="3825875" cy="638175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Obdélník 11">
            <a:extLst>
              <a:ext uri="{FF2B5EF4-FFF2-40B4-BE49-F238E27FC236}"/>
            </a:extLst>
          </p:cNvPr>
          <p:cNvSpPr/>
          <p:nvPr/>
        </p:nvSpPr>
        <p:spPr>
          <a:xfrm>
            <a:off x="8255000" y="374650"/>
            <a:ext cx="3556000" cy="610870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662613" y="6035675"/>
            <a:ext cx="2071687" cy="365125"/>
          </a:xfrm>
        </p:spPr>
        <p:txBody>
          <a:bodyPr/>
          <a:lstStyle>
            <a:lvl1pPr>
              <a:defRPr b="1" smtClean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5008B63D-EA90-45F3-B1D5-ABC8BCEEB2A5}" type="datetime1">
              <a:rPr lang="cs-CZ"/>
              <a:pPr>
                <a:defRPr/>
              </a:pPr>
              <a:t>5.4.2020</a:t>
            </a:fld>
            <a:endParaRPr lang="en-US" dirty="0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2775" y="6035675"/>
            <a:ext cx="4587875" cy="365125"/>
          </a:xfrm>
        </p:spPr>
        <p:txBody>
          <a:bodyPr/>
          <a:lstStyle>
            <a:lvl1pPr marL="0" algn="l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396538" y="6035675"/>
            <a:ext cx="12255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F9DB3-C3A3-4D01-88BE-7F65DE7BF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bdélník 8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Obdélník 7"/>
          <p:cNvSpPr/>
          <p:nvPr/>
        </p:nvSpPr>
        <p:spPr>
          <a:xfrm>
            <a:off x="371475" y="374650"/>
            <a:ext cx="11449050" cy="610870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031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066800" y="642938"/>
            <a:ext cx="1005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můžete upravit styl předlohy nadpisů.</a:t>
            </a:r>
            <a:endParaRPr lang="en-US" smtClean="0"/>
          </a:p>
        </p:txBody>
      </p:sp>
      <p:sp>
        <p:nvSpPr>
          <p:cNvPr id="1032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066800" y="2103438"/>
            <a:ext cx="10058400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můžete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56463" y="6035675"/>
            <a:ext cx="2894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BC3594-4107-45DF-AA79-EE422ED0D76F}" type="datetime1">
              <a:rPr lang="cs-CZ"/>
              <a:pPr>
                <a:defRPr/>
              </a:pPr>
              <a:t>5.4.2020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66800" y="6035675"/>
            <a:ext cx="5816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035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87C732-379D-4EC7-B63C-C48344744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3" r:id="rId4"/>
    <p:sldLayoutId id="2147483682" r:id="rId5"/>
    <p:sldLayoutId id="2147483681" r:id="rId6"/>
    <p:sldLayoutId id="2147483680" r:id="rId7"/>
    <p:sldLayoutId id="2147483687" r:id="rId8"/>
    <p:sldLayoutId id="2147483688" r:id="rId9"/>
    <p:sldLayoutId id="2147483679" r:id="rId10"/>
    <p:sldLayoutId id="2147483678" r:id="rId11"/>
  </p:sldLayoutIdLst>
  <p:hf sldNum="0"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Avenir Next LT Pro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Avenir Next LT Pro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Avenir Next LT Pro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Avenir Next LT Pro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Avenir Next LT Pro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Avenir Next LT Pro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Avenir Next LT Pro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Avenir Next LT Pro Light"/>
        </a:defRPr>
      </a:lvl9pPr>
    </p:titleStyle>
    <p:bodyStyle>
      <a:lvl1pPr marL="182563" indent="-182563" algn="l" rtl="0" fontAlgn="base">
        <a:lnSpc>
          <a:spcPct val="110000"/>
        </a:lnSpc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ek 4" descr="Obrázek s látkou, zakrytým stolem a červenou barvu&#10;&#10;Automaticky generovaný popi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Obdélník 5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36625" y="1808163"/>
            <a:ext cx="5453063" cy="324167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Obdélník 6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350" y="2349500"/>
            <a:ext cx="4775200" cy="16319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400">
                <a:solidFill>
                  <a:schemeClr val="tx1"/>
                </a:solidFill>
              </a:rPr>
              <a:t>Souvětí podřadné</a:t>
            </a:r>
            <a:endParaRPr lang="cs" sz="440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350" y="3990975"/>
            <a:ext cx="4775200" cy="5588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dirty="0">
                <a:solidFill>
                  <a:schemeClr val="tx1"/>
                </a:solidFill>
              </a:rPr>
              <a:t>Druhy vedlejších vět</a:t>
            </a:r>
            <a:endParaRPr lang="cs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PŘÍKLADY K PROCVIČENÍ</a:t>
            </a:r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79475" y="1704975"/>
            <a:ext cx="10582275" cy="4800600"/>
          </a:xfrm>
        </p:spPr>
        <p:txBody>
          <a:bodyPr>
            <a:normAutofit/>
          </a:bodyPr>
          <a:lstStyle/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800" u="sng" dirty="0"/>
              <a:t>Urči druh vedlejší věty:</a:t>
            </a:r>
          </a:p>
          <a:p>
            <a:pPr marL="617220" lvl="1" indent="-34290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cs-CZ" sz="1600" dirty="0"/>
              <a:t>Otevřela jsem okna dokořán, abych pustila dovnitř svěží vzduch.</a:t>
            </a:r>
          </a:p>
          <a:p>
            <a:pPr marL="617220" lvl="1" indent="-34290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cs-CZ" sz="1600" dirty="0"/>
              <a:t>Děti křičely, až úplně ochraptěly.</a:t>
            </a:r>
          </a:p>
          <a:p>
            <a:pPr marL="617220" lvl="1" indent="-34290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cs-CZ" sz="1600" dirty="0"/>
              <a:t>Měli jsme dojem, že nás Alena nevnímá. </a:t>
            </a:r>
          </a:p>
          <a:p>
            <a:pPr marL="617220" lvl="1" indent="-34290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cs-CZ" sz="1600" dirty="0"/>
              <a:t>Při cvičení jsme se pořádně zapotili, ačkoliv byla zima.</a:t>
            </a:r>
          </a:p>
          <a:p>
            <a:pPr marL="617220" lvl="1" indent="-34290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cs-CZ" sz="1600" dirty="0"/>
              <a:t>Zdálo se, že je již vše v pořádku.</a:t>
            </a:r>
          </a:p>
          <a:p>
            <a:pPr marL="617220" lvl="1" indent="-34290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cs-CZ" sz="1600" dirty="0"/>
              <a:t>Otočila se tam, odkud zaslechla hlasy.</a:t>
            </a:r>
          </a:p>
          <a:p>
            <a:pPr marL="617220" lvl="1" indent="-34290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cs-CZ" sz="1600" dirty="0"/>
              <a:t>Řekl mi, že to nespěchá.</a:t>
            </a:r>
          </a:p>
          <a:p>
            <a:pPr marL="617220" lvl="1" indent="-34290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cs-CZ" sz="1600" dirty="0"/>
              <a:t>Obloha byla, jako by ji vymetl.</a:t>
            </a:r>
          </a:p>
          <a:p>
            <a:pPr marL="617220" lvl="1" indent="-34290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cs-CZ" sz="1600" dirty="0"/>
              <a:t>Až se vrátí maminka, bude mít radost.</a:t>
            </a:r>
          </a:p>
          <a:p>
            <a:pPr marL="617220" lvl="1" indent="-34290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cs-CZ" sz="1600" dirty="0"/>
              <a:t>Rád jsem mu vyhověl, protože si to zasloužil.</a:t>
            </a:r>
          </a:p>
          <a:p>
            <a:pPr marL="617220" lvl="1" indent="-34290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cs-CZ" sz="1600" dirty="0"/>
              <a:t>Zahlédl jsem veverku, jak zmizela v dutině stromu.</a:t>
            </a:r>
          </a:p>
          <a:p>
            <a:pPr marL="617220" lvl="1" indent="-34290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cs-CZ" sz="1600" dirty="0"/>
              <a:t>Udělal to lépe, než jsem předpokládal.</a:t>
            </a:r>
          </a:p>
          <a:p>
            <a:pPr marL="274320" lvl="1" indent="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 marL="274320" lvl="1" indent="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Správné odpovědi najdeš na další straně.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783BFF-2158-4E0B-955F-F81B2C6829E3}" type="datetime1">
              <a:rPr lang="cs-CZ"/>
              <a:pPr>
                <a:defRPr/>
              </a:pPr>
              <a:t>5.4.2020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PŘÍKLADY K PROCVIČENÍ - řešení</a:t>
            </a:r>
          </a:p>
        </p:txBody>
      </p:sp>
      <p:sp>
        <p:nvSpPr>
          <p:cNvPr id="25602" name="Zástupný obsah 2"/>
          <p:cNvSpPr>
            <a:spLocks noGrp="1"/>
          </p:cNvSpPr>
          <p:nvPr>
            <p:ph idx="1"/>
          </p:nvPr>
        </p:nvSpPr>
        <p:spPr>
          <a:xfrm>
            <a:off x="879475" y="1717675"/>
            <a:ext cx="10582275" cy="4159250"/>
          </a:xfrm>
        </p:spPr>
        <p:txBody>
          <a:bodyPr/>
          <a:lstStyle/>
          <a:p>
            <a:r>
              <a:rPr lang="cs-CZ" sz="1800" u="sng" smtClean="0"/>
              <a:t>Urči druh vedlejší věty:</a:t>
            </a:r>
          </a:p>
          <a:p>
            <a:pPr marL="615950" lvl="1" indent="-342900">
              <a:buFont typeface="Avenir Next LT Pro Light"/>
              <a:buAutoNum type="arabicPeriod"/>
            </a:pPr>
            <a:r>
              <a:rPr lang="cs-CZ" sz="1600" smtClean="0"/>
              <a:t>Otevřela jsem okna dokořán, abych pustila dovnitř svěží vzduch. – </a:t>
            </a:r>
            <a:r>
              <a:rPr lang="cs-CZ" sz="1600" b="1" u="sng" smtClean="0"/>
              <a:t>VV příslovečná účelová</a:t>
            </a:r>
          </a:p>
          <a:p>
            <a:pPr marL="615950" lvl="1" indent="-342900">
              <a:buFont typeface="Avenir Next LT Pro Light"/>
              <a:buAutoNum type="arabicPeriod"/>
            </a:pPr>
            <a:r>
              <a:rPr lang="cs-CZ" sz="1600" smtClean="0"/>
              <a:t>Děti křičely, až úplně ochraptěly. – </a:t>
            </a:r>
            <a:r>
              <a:rPr lang="cs-CZ" sz="1600" b="1" u="sng" smtClean="0"/>
              <a:t>VV příslovečná měrová</a:t>
            </a:r>
          </a:p>
          <a:p>
            <a:pPr marL="615950" lvl="1" indent="-342900">
              <a:buFont typeface="Avenir Next LT Pro Light"/>
              <a:buAutoNum type="arabicPeriod"/>
            </a:pPr>
            <a:r>
              <a:rPr lang="cs-CZ" sz="1600" smtClean="0"/>
              <a:t>Měli jsme dojem, že nás Alena nevnímá. – </a:t>
            </a:r>
            <a:r>
              <a:rPr lang="cs-CZ" sz="1600" b="1" u="sng" smtClean="0"/>
              <a:t>VV přívlastková</a:t>
            </a:r>
          </a:p>
          <a:p>
            <a:pPr marL="615950" lvl="1" indent="-342900">
              <a:buFont typeface="Avenir Next LT Pro Light"/>
              <a:buAutoNum type="arabicPeriod"/>
            </a:pPr>
            <a:r>
              <a:rPr lang="cs-CZ" sz="1600" smtClean="0"/>
              <a:t>Při cvičení jsme se pořádně zapotili, ačkoliv byla zima. – </a:t>
            </a:r>
            <a:r>
              <a:rPr lang="cs-CZ" sz="1600" b="1" u="sng" smtClean="0"/>
              <a:t>VV příslovečná přípustková</a:t>
            </a:r>
          </a:p>
          <a:p>
            <a:pPr marL="615950" lvl="1" indent="-342900">
              <a:buFont typeface="Avenir Next LT Pro Light"/>
              <a:buAutoNum type="arabicPeriod"/>
            </a:pPr>
            <a:r>
              <a:rPr lang="cs-CZ" sz="1600" smtClean="0"/>
              <a:t>Zdálo se, že je již vše v pořádku. – </a:t>
            </a:r>
            <a:r>
              <a:rPr lang="cs-CZ" sz="1600" b="1" u="sng" smtClean="0"/>
              <a:t>VV podmětná</a:t>
            </a:r>
          </a:p>
          <a:p>
            <a:pPr marL="615950" lvl="1" indent="-342900">
              <a:buFont typeface="Avenir Next LT Pro Light"/>
              <a:buAutoNum type="arabicPeriod"/>
            </a:pPr>
            <a:r>
              <a:rPr lang="cs-CZ" sz="1600" smtClean="0"/>
              <a:t>Otočila se tam, odkud zaslechla hlasy. – </a:t>
            </a:r>
            <a:r>
              <a:rPr lang="cs-CZ" sz="1600" b="1" u="sng" smtClean="0"/>
              <a:t>VV příslovečná místní</a:t>
            </a:r>
          </a:p>
          <a:p>
            <a:pPr marL="615950" lvl="1" indent="-342900">
              <a:buFont typeface="Avenir Next LT Pro Light"/>
              <a:buAutoNum type="arabicPeriod"/>
            </a:pPr>
            <a:r>
              <a:rPr lang="cs-CZ" sz="1600" smtClean="0"/>
              <a:t>Řekl mi, že to nespěchá. – </a:t>
            </a:r>
            <a:r>
              <a:rPr lang="cs-CZ" sz="1600" b="1" u="sng" smtClean="0"/>
              <a:t>VV předmětná</a:t>
            </a:r>
          </a:p>
          <a:p>
            <a:pPr marL="615950" lvl="1" indent="-342900">
              <a:buFont typeface="Avenir Next LT Pro Light"/>
              <a:buAutoNum type="arabicPeriod"/>
            </a:pPr>
            <a:r>
              <a:rPr lang="cs-CZ" sz="1600" smtClean="0"/>
              <a:t>Obloha byla, jako by ji vymetl. – </a:t>
            </a:r>
            <a:r>
              <a:rPr lang="cs-CZ" sz="1600" b="1" u="sng" smtClean="0"/>
              <a:t>VV přísudková</a:t>
            </a:r>
          </a:p>
          <a:p>
            <a:pPr marL="615950" lvl="1" indent="-342900">
              <a:buFont typeface="Avenir Next LT Pro Light"/>
              <a:buAutoNum type="arabicPeriod"/>
            </a:pPr>
            <a:r>
              <a:rPr lang="cs-CZ" sz="1600" smtClean="0"/>
              <a:t>Až se vrátí maminka, bude mít radost. – </a:t>
            </a:r>
            <a:r>
              <a:rPr lang="cs-CZ" sz="1600" b="1" u="sng" smtClean="0"/>
              <a:t>VV příslovečná časová</a:t>
            </a:r>
          </a:p>
          <a:p>
            <a:pPr marL="615950" lvl="1" indent="-342900">
              <a:buFont typeface="Avenir Next LT Pro Light"/>
              <a:buAutoNum type="arabicPeriod"/>
            </a:pPr>
            <a:r>
              <a:rPr lang="cs-CZ" sz="1600" smtClean="0"/>
              <a:t>Rád jsem mu vyhověl, protože si to zasloužil. - </a:t>
            </a:r>
            <a:r>
              <a:rPr lang="cs-CZ" sz="1600" b="1" u="sng" smtClean="0"/>
              <a:t>VV příslovečná příčinná</a:t>
            </a:r>
          </a:p>
          <a:p>
            <a:pPr marL="615950" lvl="1" indent="-342900">
              <a:buFont typeface="Avenir Next LT Pro Light"/>
              <a:buAutoNum type="arabicPeriod"/>
            </a:pPr>
            <a:r>
              <a:rPr lang="cs-CZ" sz="1600" smtClean="0"/>
              <a:t>Zahlédl jsem veverku, jak zmizela v dutině stromu. – </a:t>
            </a:r>
            <a:r>
              <a:rPr lang="cs-CZ" sz="1600" b="1" u="sng" smtClean="0"/>
              <a:t>VV doplňková</a:t>
            </a:r>
          </a:p>
          <a:p>
            <a:pPr marL="615950" lvl="1" indent="-342900">
              <a:buFont typeface="Avenir Next LT Pro Light"/>
              <a:buAutoNum type="arabicPeriod"/>
            </a:pPr>
            <a:r>
              <a:rPr lang="cs-CZ" sz="1600" smtClean="0"/>
              <a:t>Udělal to lépe, než jsem předpokládal. – </a:t>
            </a:r>
            <a:r>
              <a:rPr lang="cs-CZ" sz="1600" b="1" u="sng" smtClean="0"/>
              <a:t>VV příslovečná způsobová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783BFF-2158-4E0B-955F-F81B2C6829E3}" type="datetime1">
              <a:rPr lang="cs-CZ"/>
              <a:pPr>
                <a:defRPr/>
              </a:pPr>
              <a:t>5.4.2020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87413"/>
            <a:ext cx="10058400" cy="5065712"/>
          </a:xfrm>
        </p:spPr>
        <p:txBody>
          <a:bodyPr>
            <a:normAutofit/>
          </a:bodyPr>
          <a:lstStyle/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2400" b="1" u="sng" dirty="0"/>
              <a:t>Podřadné souvětí </a:t>
            </a:r>
            <a:r>
              <a:rPr lang="cs-CZ" sz="2400" dirty="0"/>
              <a:t>obsahuje </a:t>
            </a:r>
            <a:r>
              <a:rPr lang="cs-CZ" sz="2400" b="1" dirty="0"/>
              <a:t>jednu větu hlavní a libovolný počet vět vedlejších</a:t>
            </a:r>
            <a:r>
              <a:rPr lang="cs-CZ" sz="2400" dirty="0"/>
              <a:t>. Vedlejší věty nahrazují větné členy, proto druhy vedlejších vět odpovídají větným členům.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cs-CZ" sz="2400" dirty="0">
                <a:solidFill>
                  <a:srgbClr val="FF0000"/>
                </a:solidFill>
              </a:rPr>
              <a:t>	X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2400" b="1" u="sng" dirty="0">
                <a:solidFill>
                  <a:schemeClr val="bg1">
                    <a:lumMod val="50000"/>
                  </a:schemeClr>
                </a:solidFill>
              </a:rPr>
              <a:t>Souřadné souvětí 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je spojení 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alespoň dvou hlavních vět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, případně i dalších vět vedlejších. Hlavní věty spolu souvisejí obsahem, ale mluvnicky jsou samostatnými větnými celky.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endParaRPr lang="cs-CZ" sz="2400" dirty="0"/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783BFF-2158-4E0B-955F-F81B2C6829E3}" type="datetime1">
              <a:rPr lang="cs-CZ"/>
              <a:pPr>
                <a:defRPr/>
              </a:pPr>
              <a:t>5.4.2020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VEDLEJŠÍ VĚTA </a:t>
            </a:r>
            <a:r>
              <a:rPr lang="cs-CZ" b="1" smtClean="0"/>
              <a:t>PODMĚTNÁ</a:t>
            </a:r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/>
          </a:bodyPr>
          <a:lstStyle/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800" dirty="0"/>
              <a:t>Na podmětnou větu se ptáme </a:t>
            </a:r>
            <a:r>
              <a:rPr lang="cs-CZ" sz="1800" b="1" dirty="0">
                <a:highlight>
                  <a:srgbClr val="FFFF00"/>
                </a:highlight>
              </a:rPr>
              <a:t>Kdo, co?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800" dirty="0"/>
              <a:t>V hlavní větě není podmět. Podmětem je totiž vedlejší věta.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800" dirty="0"/>
              <a:t>Obvykle v hlavní větě najdeme přísudky jako: zdá se, je vidět, je jasné...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800" i="1" dirty="0"/>
              <a:t>Př:</a:t>
            </a:r>
          </a:p>
          <a:p>
            <a:pPr lvl="1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600" i="1" dirty="0"/>
              <a:t>Zdá se, že dnes už nepřijdou.</a:t>
            </a:r>
            <a:r>
              <a:rPr lang="cs-CZ" sz="1600" dirty="0"/>
              <a:t> Kdo, co se zdá? Že už dnes nepřijdou.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783BFF-2158-4E0B-955F-F81B2C6829E3}" type="datetime1">
              <a:rPr lang="cs-CZ"/>
              <a:pPr>
                <a:defRPr/>
              </a:pPr>
              <a:t>5.4.2020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VEDLEJŠÍ VĚTA </a:t>
            </a:r>
            <a:r>
              <a:rPr lang="cs-CZ" b="1" smtClean="0"/>
              <a:t>PŘEDMĚTNÁ</a:t>
            </a:r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/>
          </a:bodyPr>
          <a:lstStyle/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800" dirty="0"/>
              <a:t>Na předmětnou větu se ptáme </a:t>
            </a:r>
            <a:r>
              <a:rPr lang="cs-CZ" sz="1800" b="1" dirty="0">
                <a:highlight>
                  <a:srgbClr val="FFFF00"/>
                </a:highlight>
              </a:rPr>
              <a:t>pádovými otázkami kromě 1. a 5. pádu.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800" dirty="0"/>
              <a:t>Vyjadřuje předmět věty řídící. </a:t>
            </a:r>
            <a:endParaRPr lang="cs-CZ" sz="1800" dirty="0">
              <a:highlight>
                <a:srgbClr val="FFFF00"/>
              </a:highlight>
            </a:endParaRP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800" dirty="0"/>
              <a:t>Př:</a:t>
            </a:r>
          </a:p>
          <a:p>
            <a:pPr lvl="1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600" i="1" dirty="0"/>
              <a:t>Vidím, že jste se dnes dobře připravili. </a:t>
            </a:r>
            <a:r>
              <a:rPr lang="cs-CZ" sz="1600" dirty="0"/>
              <a:t>Koho, co vidím?</a:t>
            </a:r>
          </a:p>
          <a:p>
            <a:pPr lvl="1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600" i="1" dirty="0"/>
              <a:t>Doufám, že přijdete.</a:t>
            </a:r>
            <a:r>
              <a:rPr lang="cs-CZ" sz="1600" dirty="0"/>
              <a:t> V koho, v co doufám?</a:t>
            </a:r>
          </a:p>
          <a:p>
            <a:pPr lvl="1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600" i="1" dirty="0"/>
              <a:t>Bavili se o tom, že přijde.</a:t>
            </a:r>
            <a:r>
              <a:rPr lang="cs-CZ" sz="1600" dirty="0"/>
              <a:t> O kom, o čem se bavili? Že přijde.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cs-CZ" sz="1800" dirty="0"/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783BFF-2158-4E0B-955F-F81B2C6829E3}" type="datetime1">
              <a:rPr lang="cs-CZ"/>
              <a:pPr>
                <a:defRPr/>
              </a:pPr>
              <a:t>5.4.2020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VEDLEJŠÍ VĚTA </a:t>
            </a:r>
            <a:r>
              <a:rPr lang="cs-CZ" b="1" smtClean="0"/>
              <a:t>PŘÍVLASTKOVÁ</a:t>
            </a:r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/>
          </a:bodyPr>
          <a:lstStyle/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800" dirty="0"/>
              <a:t>Rozvíjí nějaké podstatné jméno v hlavní větě. Toto jméno stojí nejčastěji na konci hlavní věty.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800" dirty="0"/>
              <a:t>Ptáme se </a:t>
            </a:r>
            <a:r>
              <a:rPr lang="cs-CZ" sz="1800" b="1" dirty="0">
                <a:highlight>
                  <a:srgbClr val="FFFF00"/>
                </a:highlight>
              </a:rPr>
              <a:t>jaký, který, popř. čí?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800" i="1" dirty="0"/>
              <a:t>Př:</a:t>
            </a:r>
          </a:p>
          <a:p>
            <a:pPr lvl="1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600" i="1" dirty="0"/>
              <a:t>Viděli Petru, která lezla nahoru.</a:t>
            </a:r>
            <a:r>
              <a:rPr lang="cs-CZ" sz="1600" dirty="0"/>
              <a:t> Jakou Petru viděli?</a:t>
            </a:r>
          </a:p>
          <a:p>
            <a:pPr lvl="1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600" i="1" dirty="0"/>
              <a:t>Postavili stan v zahradě, která voněla levandulí.</a:t>
            </a:r>
            <a:r>
              <a:rPr lang="cs-CZ" sz="1600" dirty="0"/>
              <a:t> V jaké zahradě? Zahradě, která voněla levandulí.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cs-CZ" sz="1800" dirty="0"/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783BFF-2158-4E0B-955F-F81B2C6829E3}" type="datetime1">
              <a:rPr lang="cs-CZ"/>
              <a:pPr>
                <a:defRPr/>
              </a:pPr>
              <a:t>5.4.2020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VEDLEJŠÍ VĚTA </a:t>
            </a:r>
            <a:r>
              <a:rPr lang="cs-CZ" b="1" smtClean="0"/>
              <a:t>DOPLŇKOVÁ</a:t>
            </a:r>
          </a:p>
        </p:txBody>
      </p:sp>
      <p:sp>
        <p:nvSpPr>
          <p:cNvPr id="20482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smtClean="0"/>
              <a:t>Rozvíjí současně dva různé větné členy z hlavní věty, vždy sloveso a nějaké jméno.</a:t>
            </a:r>
          </a:p>
          <a:p>
            <a:r>
              <a:rPr lang="cs-CZ" sz="1800" smtClean="0"/>
              <a:t>Řídící věta obvykle končí předmětem. (Vidím Petru, jak se třese. Petra je předmět: vidím koho, vidím co.)</a:t>
            </a:r>
          </a:p>
          <a:p>
            <a:r>
              <a:rPr lang="cs-CZ" sz="1800" smtClean="0"/>
              <a:t>Časté spojky jsou jak, kterak, coby.</a:t>
            </a:r>
          </a:p>
          <a:p>
            <a:r>
              <a:rPr lang="cs-CZ" sz="1800" i="1" smtClean="0"/>
              <a:t>Př:</a:t>
            </a:r>
          </a:p>
          <a:p>
            <a:pPr lvl="1"/>
            <a:r>
              <a:rPr lang="cs-CZ" sz="1600" i="1" smtClean="0"/>
              <a:t>Vidím Petru, jak se třese.</a:t>
            </a:r>
            <a:r>
              <a:rPr lang="cs-CZ" sz="1600" smtClean="0"/>
              <a:t> Je to Petra, která se třese – je rozvinut předmět Petra. A co vidím? Jak se třese – je rozvinut přísudek vidím.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783BFF-2158-4E0B-955F-F81B2C6829E3}" type="datetime1">
              <a:rPr lang="cs-CZ"/>
              <a:pPr>
                <a:defRPr/>
              </a:pPr>
              <a:t>5.4.2020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VEDLEJŠÍ VĚTA </a:t>
            </a:r>
            <a:r>
              <a:rPr lang="cs-CZ" b="1" smtClean="0"/>
              <a:t>PŘÍSUDKOVÁ</a:t>
            </a:r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/>
          </a:bodyPr>
          <a:lstStyle/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800" dirty="0"/>
              <a:t>Nevyskytuje často a vyjadřuje jmennou část přísudku se sponou. 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800" dirty="0"/>
              <a:t>Ptáme se: </a:t>
            </a:r>
            <a:r>
              <a:rPr lang="cs-CZ" sz="1800" b="1" dirty="0">
                <a:highlight>
                  <a:srgbClr val="FFFF00"/>
                </a:highlight>
              </a:rPr>
              <a:t>Co dělá podmět?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800" i="1" dirty="0"/>
              <a:t>Př:</a:t>
            </a:r>
          </a:p>
          <a:p>
            <a:pPr lvl="1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600" i="1" dirty="0"/>
              <a:t>Řeka byla, jako by ji postříbřil. </a:t>
            </a:r>
            <a:r>
              <a:rPr lang="cs-CZ" sz="1600" dirty="0"/>
              <a:t>Co dělá řeka? Je jako by ji postříbřil.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cs-CZ" sz="1600" dirty="0"/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783BFF-2158-4E0B-955F-F81B2C6829E3}" type="datetime1">
              <a:rPr lang="cs-CZ"/>
              <a:pPr>
                <a:defRPr/>
              </a:pPr>
              <a:t>5.4.2020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VEDLEJŠÍ VĚTA </a:t>
            </a:r>
            <a:r>
              <a:rPr lang="cs-CZ" b="1" smtClean="0"/>
              <a:t>PŘÍSLOVEČNÁ</a:t>
            </a:r>
          </a:p>
        </p:txBody>
      </p:sp>
      <p:sp>
        <p:nvSpPr>
          <p:cNvPr id="3" name="Zástupný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793289"/>
            <a:ext cx="10933960" cy="4607511"/>
          </a:xfrm>
        </p:spPr>
        <p:txBody>
          <a:bodyPr>
            <a:normAutofit fontScale="85000" lnSpcReduction="20000"/>
          </a:bodyPr>
          <a:lstStyle/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600" b="1" u="sng" dirty="0"/>
              <a:t>Místní</a:t>
            </a:r>
            <a:r>
              <a:rPr lang="cs-CZ" sz="1600" dirty="0"/>
              <a:t>. </a:t>
            </a:r>
            <a:r>
              <a:rPr lang="cs-CZ" sz="1600" b="1" dirty="0">
                <a:highlight>
                  <a:srgbClr val="FFFF00"/>
                </a:highlight>
              </a:rPr>
              <a:t>Kam? Kde? Odkud? Kudy?</a:t>
            </a:r>
          </a:p>
          <a:p>
            <a:pPr lvl="1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i="1" dirty="0"/>
              <a:t>Vrátila se tam, kde jí bylo nejlépe.</a:t>
            </a:r>
            <a:r>
              <a:rPr lang="cs-CZ" dirty="0"/>
              <a:t> Kam se vrátila?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600" b="1" u="sng" dirty="0"/>
              <a:t>Časová</a:t>
            </a:r>
            <a:r>
              <a:rPr lang="cs-CZ" sz="1600" dirty="0"/>
              <a:t>. </a:t>
            </a:r>
            <a:r>
              <a:rPr lang="cs-CZ" sz="1600" b="1" dirty="0">
                <a:highlight>
                  <a:srgbClr val="FFFF00"/>
                </a:highlight>
              </a:rPr>
              <a:t>Kdy? Dokdy? Jak dlouho? Jak často?  </a:t>
            </a:r>
            <a:r>
              <a:rPr lang="cs-CZ" sz="1600" dirty="0"/>
              <a:t>Obvyklé spojky jsou: zatímco, když, jakmile a další.</a:t>
            </a:r>
          </a:p>
          <a:p>
            <a:pPr lvl="1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i="1" dirty="0"/>
              <a:t>Když přišla domů, začala vařit.</a:t>
            </a:r>
            <a:r>
              <a:rPr lang="cs-CZ" dirty="0"/>
              <a:t> Kdy začala vařit?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600" b="1" u="sng" dirty="0"/>
              <a:t>Způsobová</a:t>
            </a:r>
            <a:r>
              <a:rPr lang="cs-CZ" sz="1600" dirty="0"/>
              <a:t>. </a:t>
            </a:r>
            <a:r>
              <a:rPr lang="cs-CZ" sz="1600" b="1" dirty="0">
                <a:highlight>
                  <a:srgbClr val="FFFF00"/>
                </a:highlight>
              </a:rPr>
              <a:t>Jak? Jakým způsobem? </a:t>
            </a:r>
            <a:r>
              <a:rPr lang="cs-CZ" sz="1600" dirty="0"/>
              <a:t>Obvyklé spojky jsou jak, jak - tak, jako a další.</a:t>
            </a:r>
          </a:p>
          <a:p>
            <a:pPr lvl="1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i="1" dirty="0"/>
              <a:t>Vypadal, jako by neuměl do pěti počítat.</a:t>
            </a:r>
            <a:r>
              <a:rPr lang="cs-CZ" dirty="0"/>
              <a:t> Jak vypadal?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600" b="1" u="sng" dirty="0"/>
              <a:t>Měrová</a:t>
            </a:r>
            <a:r>
              <a:rPr lang="cs-CZ" sz="1600" dirty="0"/>
              <a:t>. </a:t>
            </a:r>
            <a:r>
              <a:rPr lang="cs-CZ" sz="1600" b="1" dirty="0">
                <a:highlight>
                  <a:srgbClr val="FFFF00"/>
                </a:highlight>
              </a:rPr>
              <a:t>Jak moc? Do jaké míry? </a:t>
            </a:r>
            <a:r>
              <a:rPr lang="cs-CZ" sz="1600" dirty="0"/>
              <a:t>Obvyklé spojky jsou: že, jak, čím - tím...</a:t>
            </a:r>
          </a:p>
          <a:p>
            <a:pPr lvl="1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i="1" dirty="0"/>
              <a:t>Křičela, jak mohla.</a:t>
            </a:r>
            <a:r>
              <a:rPr lang="cs-CZ" dirty="0"/>
              <a:t> Jak moc křičela? 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600" b="1" u="sng" dirty="0"/>
              <a:t>Příčinná</a:t>
            </a:r>
            <a:r>
              <a:rPr lang="cs-CZ" sz="1600" dirty="0"/>
              <a:t>. </a:t>
            </a:r>
            <a:r>
              <a:rPr lang="cs-CZ" sz="1600" b="1" dirty="0">
                <a:highlight>
                  <a:srgbClr val="FFFF00"/>
                </a:highlight>
              </a:rPr>
              <a:t>Co bylo příčinou? Jaký byl důvod? Proč, za jaké příčiny? Proč, z jakého důvodu? </a:t>
            </a:r>
            <a:r>
              <a:rPr lang="cs-CZ" sz="1600" dirty="0"/>
              <a:t>Obvyklými spojkami jsou: že, protože, poněvadž, jelikož.</a:t>
            </a:r>
          </a:p>
          <a:p>
            <a:pPr lvl="1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i="1" dirty="0"/>
              <a:t>Rychle utíkali, protože za nimi hořelo.</a:t>
            </a:r>
            <a:r>
              <a:rPr lang="cs-CZ" dirty="0"/>
              <a:t> Proč utíkali?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600" b="1" u="sng" dirty="0"/>
              <a:t>Účelová</a:t>
            </a:r>
            <a:r>
              <a:rPr lang="cs-CZ" sz="1600" dirty="0"/>
              <a:t>. </a:t>
            </a:r>
            <a:r>
              <a:rPr lang="cs-CZ" sz="1600" b="1" dirty="0">
                <a:highlight>
                  <a:srgbClr val="FFFF00"/>
                </a:highlight>
              </a:rPr>
              <a:t>Proč, za jakým účelem?  </a:t>
            </a:r>
            <a:r>
              <a:rPr lang="cs-CZ" sz="1600" dirty="0"/>
              <a:t>Spojovacím výrazem je nejčastěji aby.</a:t>
            </a:r>
          </a:p>
          <a:p>
            <a:pPr lvl="1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i="1" dirty="0"/>
              <a:t>Rychle utíkali, aby si zachránili život.</a:t>
            </a:r>
            <a:r>
              <a:rPr lang="cs-CZ" dirty="0"/>
              <a:t> Proč utíkali?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600" b="1" u="sng" dirty="0"/>
              <a:t>Podmínková</a:t>
            </a:r>
            <a:r>
              <a:rPr lang="cs-CZ" sz="1600" dirty="0"/>
              <a:t> - </a:t>
            </a:r>
            <a:r>
              <a:rPr lang="cs-CZ" sz="1600" b="1" dirty="0">
                <a:highlight>
                  <a:srgbClr val="FFFF00"/>
                </a:highlight>
              </a:rPr>
              <a:t>Za jaké podmínky? </a:t>
            </a:r>
            <a:r>
              <a:rPr lang="cs-CZ" sz="1600" dirty="0"/>
              <a:t>Spojovacími výrazy jsou jestliže, když, kdyby, jestli anebo -</a:t>
            </a:r>
            <a:r>
              <a:rPr lang="cs-CZ" sz="1600" dirty="0" err="1"/>
              <a:t>li</a:t>
            </a:r>
            <a:r>
              <a:rPr lang="cs-CZ" sz="1600" dirty="0"/>
              <a:t>.</a:t>
            </a:r>
          </a:p>
          <a:p>
            <a:pPr lvl="1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i="1" dirty="0"/>
              <a:t>V případě tvé absence zůstanu doma</a:t>
            </a:r>
            <a:r>
              <a:rPr lang="cs-CZ" dirty="0"/>
              <a:t>. Za jaké podmínky zůstanu doma?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sz="1600" b="1" u="sng" dirty="0"/>
              <a:t>Přípustková</a:t>
            </a:r>
            <a:r>
              <a:rPr lang="cs-CZ" sz="1600" dirty="0"/>
              <a:t> - </a:t>
            </a:r>
            <a:r>
              <a:rPr lang="cs-CZ" sz="1600" b="1" dirty="0">
                <a:highlight>
                  <a:srgbClr val="FFFF00"/>
                </a:highlight>
              </a:rPr>
              <a:t>I přes co?</a:t>
            </a:r>
          </a:p>
          <a:p>
            <a:pPr lvl="1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-CZ" i="1" dirty="0"/>
              <a:t>Petr se ožení s Karlou, i když ji nemá rád. </a:t>
            </a:r>
            <a:r>
              <a:rPr lang="cs-CZ" dirty="0"/>
              <a:t>I přes co se ožení? I přesto, že ji nemá rád.</a:t>
            </a:r>
            <a:br>
              <a:rPr lang="cs-CZ" dirty="0"/>
            </a:br>
            <a:endParaRPr lang="cs-CZ" dirty="0"/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cs-CZ" sz="1600" dirty="0"/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783BFF-2158-4E0B-955F-F81B2C6829E3}" type="datetime1">
              <a:rPr lang="cs-CZ"/>
              <a:pPr>
                <a:defRPr/>
              </a:pPr>
              <a:t>5.4.2020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783BFF-2158-4E0B-955F-F81B2C6829E3}" type="datetime1">
              <a:rPr lang="cs-CZ"/>
              <a:pPr>
                <a:defRPr/>
              </a:pPr>
              <a:t>5.4.2020</a:t>
            </a:fld>
            <a:endParaRPr lang="en-US"/>
          </a:p>
        </p:txBody>
      </p:sp>
      <p:pic>
        <p:nvPicPr>
          <p:cNvPr id="23554" name="Obrázek 8"/>
          <p:cNvPicPr>
            <a:picLocks noChangeAspect="1"/>
          </p:cNvPicPr>
          <p:nvPr/>
        </p:nvPicPr>
        <p:blipFill>
          <a:blip r:embed="rId2"/>
          <a:srcRect l="15625" t="19861" r="14687" b="10138"/>
          <a:stretch>
            <a:fillRect/>
          </a:stretch>
        </p:blipFill>
        <p:spPr bwMode="auto">
          <a:xfrm>
            <a:off x="790575" y="457200"/>
            <a:ext cx="10563225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1798692_TF56410444" id="{D9A60A82-AEBF-45C2-B5DF-1D3D356FACD2}" vid="{829DC7C5-F515-43FD-BAC4-4E2F13367BF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{E3F89144-65DC-461C-A49B-AB3F0EFAC4F0}tf56410444</Template>
  <TotalTime>0</TotalTime>
  <Words>364</Words>
  <Application>Microsoft Office PowerPoint</Application>
  <PresentationFormat>Custom</PresentationFormat>
  <Paragraphs>56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5</vt:i4>
      </vt:variant>
      <vt:variant>
        <vt:lpstr>Nadpisy snímků</vt:lpstr>
      </vt:variant>
      <vt:variant>
        <vt:i4>11</vt:i4>
      </vt:variant>
    </vt:vector>
  </HeadingPairs>
  <TitlesOfParts>
    <vt:vector size="21" baseType="lpstr">
      <vt:lpstr>Avenir Next LT Pro</vt:lpstr>
      <vt:lpstr>Arial</vt:lpstr>
      <vt:lpstr>Avenir Next LT Pro Light</vt:lpstr>
      <vt:lpstr>Garamond</vt:lpstr>
      <vt:lpstr>Calibri</vt:lpstr>
      <vt:lpstr>SavonVTI</vt:lpstr>
      <vt:lpstr>SavonVTI</vt:lpstr>
      <vt:lpstr>SavonVTI</vt:lpstr>
      <vt:lpstr>SavonVTI</vt:lpstr>
      <vt:lpstr>SavonVTI</vt:lpstr>
      <vt:lpstr>SOUVĚTÍ PODŘADNÉ</vt:lpstr>
      <vt:lpstr>Snímek 2</vt:lpstr>
      <vt:lpstr>VEDLEJŠÍ VĚTA PODMĚTNÁ</vt:lpstr>
      <vt:lpstr>VEDLEJŠÍ VĚTA PŘEDMĚTNÁ</vt:lpstr>
      <vt:lpstr>VEDLEJŠÍ VĚTA PŘÍVLASTKOVÁ</vt:lpstr>
      <vt:lpstr>VEDLEJŠÍ VĚTA DOPLŇKOVÁ</vt:lpstr>
      <vt:lpstr>VEDLEJŠÍ VĚTA PŘÍSUDKOVÁ</vt:lpstr>
      <vt:lpstr>VEDLEJŠÍ VĚTA PŘÍSLOVEČNÁ</vt:lpstr>
      <vt:lpstr>Snímek 9</vt:lpstr>
      <vt:lpstr>PŘÍKLADY K PROCVIČENÍ</vt:lpstr>
      <vt:lpstr>PŘÍKLADY K PROCVIČENÍ - řešení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SOUVĚTÍ PODŘADNÉ</dc:title>
  <dc:creator/>
  <cp:lastModifiedBy/>
  <cp:revision>1</cp:revision>
  <dcterms:created xsi:type="dcterms:W3CDTF">2020-03-29T09:39:08Z</dcterms:created>
  <dcterms:modified xsi:type="dcterms:W3CDTF">2020-04-05T10:00:44Z</dcterms:modified>
</cp:coreProperties>
</file>