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1" r:id="rId4"/>
    <p:sldId id="264" r:id="rId5"/>
    <p:sldId id="265" r:id="rId6"/>
    <p:sldId id="262" r:id="rId7"/>
    <p:sldId id="266" r:id="rId8"/>
    <p:sldId id="271" r:id="rId9"/>
    <p:sldId id="272" r:id="rId10"/>
    <p:sldId id="273" r:id="rId11"/>
    <p:sldId id="268" r:id="rId12"/>
    <p:sldId id="260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9900"/>
    <a:srgbClr val="FFFFCC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8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8C963-F1B8-45C3-A3CF-723125F14A36}" type="datetimeFigureOut">
              <a:rPr lang="sk-SK" smtClean="0"/>
              <a:pPr/>
              <a:t>21. 4. 2020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EAA98-511E-4981-B51C-E802CEF3F7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5D555-2FE0-4EBB-91E7-47C3E85C6DE4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B0C7-574E-4081-9840-6E42F03710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1211-70CC-403A-A46C-E1D808EC5F6B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56FD-90C8-467F-8716-C263374339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605E3-441F-435B-B05E-AC9FDEA46058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BE7D-32D7-4A2D-8BF3-380A157C0C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F070-4214-4A0B-B01F-B8EA1AAC930C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934C-0B67-400A-9F36-5477B8FFAD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B3828-A006-4343-83C1-B5FEE8D46856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58F50-A208-4647-BB79-B67849C167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4BF8-1099-4CCA-A7D1-C722B7E03FB7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6B85-C9C8-4CB7-B52C-0AF283A9C1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E9DF0-3543-4642-966B-99419CE27687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EE55-3A52-4E60-9582-F255C70649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C182-74BC-4B34-8DCB-DA3B7719FC84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0C19-C513-4B2D-92F2-AE7508634B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262D-080D-4A73-B643-2376D17AAEBC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AA0B-63A9-4AB8-986C-4A77796E7D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C8B9-7D55-46F0-A627-97D5037E0781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16CE-A12B-4BE7-8D0B-D69A1F203B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CD4E-2350-4A2D-97BC-77E0D0812AB6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74F7-4B43-44E6-8F08-E5B9B48F12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21CF30-2BBD-483D-8CAA-A582A20FCF26}" type="datetimeFigureOut">
              <a:rPr lang="sk-SK"/>
              <a:pPr>
                <a:defRPr/>
              </a:pPr>
              <a:t>21. 4. 2020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E064BC-D732-4EF2-81B7-8ABBE2C463A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3315160" y="2285992"/>
            <a:ext cx="58288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Privlastňovacie</a:t>
            </a:r>
          </a:p>
          <a:p>
            <a:pPr algn="ctr"/>
            <a:r>
              <a:rPr lang="sk-SK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zámená</a:t>
            </a:r>
            <a:endParaRPr lang="sk-SK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500298" y="6215082"/>
            <a:ext cx="3679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DA0000"/>
                </a:solidFill>
              </a:rPr>
              <a:t>Mgr. Adriana </a:t>
            </a:r>
            <a:r>
              <a:rPr lang="sk-SK" sz="2400" b="1" dirty="0" err="1" smtClean="0">
                <a:solidFill>
                  <a:srgbClr val="DA0000"/>
                </a:solidFill>
              </a:rPr>
              <a:t>Hoštáková</a:t>
            </a:r>
            <a:endParaRPr lang="sk-SK" sz="2400" b="1" dirty="0">
              <a:solidFill>
                <a:srgbClr val="DA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428596" y="785794"/>
            <a:ext cx="216736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6357950" y="785794"/>
            <a:ext cx="228601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25" name="Obdĺžnik 24"/>
          <p:cNvSpPr/>
          <p:nvPr/>
        </p:nvSpPr>
        <p:spPr>
          <a:xfrm>
            <a:off x="2285984" y="642918"/>
            <a:ext cx="435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Vypíš z viet zámená!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57159" y="2500306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      My sme valasi. Ja sa volám </a:t>
            </a:r>
            <a:r>
              <a:rPr lang="sk-SK" sz="3200" dirty="0" err="1" smtClean="0"/>
              <a:t>Kubko</a:t>
            </a:r>
            <a:r>
              <a:rPr lang="sk-SK" sz="3200" dirty="0" smtClean="0"/>
              <a:t> a Maťko je môj kamarát. Jeho obľúbeným jedlom sú halušky. Ja mám rád guláš. Máme drevenú kolibu. V nej máme svoje postele. V našom krbe stále horí oheň. Pred ním sedáva náš pes Dunčo. Staráme sa o svoje ovečky.</a:t>
            </a:r>
          </a:p>
          <a:p>
            <a:r>
              <a:rPr lang="sk-SK" sz="3200" dirty="0" smtClean="0"/>
              <a:t> Naše príbehy pozná veľa detí. 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868346"/>
          </a:xfrm>
        </p:spPr>
        <p:txBody>
          <a:bodyPr/>
          <a:lstStyle/>
          <a:p>
            <a:r>
              <a:rPr lang="sk-SK" b="1" dirty="0" smtClean="0">
                <a:solidFill>
                  <a:srgbClr val="00863D"/>
                </a:solidFill>
              </a:rPr>
              <a:t>Kontrola</a:t>
            </a:r>
            <a:endParaRPr lang="sk-SK" b="1" dirty="0">
              <a:solidFill>
                <a:srgbClr val="00863D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29190" y="1600200"/>
            <a:ext cx="3757610" cy="4525963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my, ja, môj, jeho,</a:t>
            </a:r>
          </a:p>
          <a:p>
            <a:pPr>
              <a:buNone/>
            </a:pPr>
            <a:r>
              <a:rPr lang="sk-SK" b="1" dirty="0" smtClean="0"/>
              <a:t>ja, (v) nej, (v) našom,</a:t>
            </a:r>
          </a:p>
          <a:p>
            <a:pPr>
              <a:buNone/>
            </a:pPr>
            <a:r>
              <a:rPr lang="sk-SK" b="1" dirty="0" smtClean="0"/>
              <a:t>(pred) ním, náš, svoje, naše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071934" y="1785926"/>
            <a:ext cx="52863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5400" b="1" cap="none" spc="0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Ďakujem</a:t>
            </a:r>
          </a:p>
          <a:p>
            <a:r>
              <a:rPr lang="sk-SK" sz="54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pozornosť!</a:t>
            </a:r>
            <a:r>
              <a:rPr lang="sk-SK" sz="5400" b="1" cap="none" spc="0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obsahu 7" descr="1195426969921405703molumen_multicolor_power_buttons_2.svg.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928934"/>
            <a:ext cx="720000" cy="720000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071538" y="285728"/>
            <a:ext cx="74051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cap="none" spc="0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Čo už vieme </a:t>
            </a:r>
            <a:r>
              <a:rPr lang="sk-SK" sz="44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zámenách</a:t>
            </a:r>
            <a:r>
              <a:rPr lang="sk-SK" sz="4400" b="1" cap="none" spc="0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</a:p>
        </p:txBody>
      </p:sp>
      <p:sp>
        <p:nvSpPr>
          <p:cNvPr id="10" name="Obdĺžnik 9"/>
          <p:cNvSpPr/>
          <p:nvPr/>
        </p:nvSpPr>
        <p:spPr>
          <a:xfrm>
            <a:off x="5143504" y="1071546"/>
            <a:ext cx="3786214" cy="1785950"/>
          </a:xfrm>
          <a:prstGeom prst="rect">
            <a:avLst/>
          </a:prstGeom>
          <a:solidFill>
            <a:srgbClr val="00863D"/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Sú to slová, ktorými môžeme nahradiť podstatné mená a  iné slovné druhy.</a:t>
            </a:r>
            <a:endParaRPr lang="sk-SK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" name="Obrázok 8" descr="1195423990759977006molumen_multicolor_power_buttons_5.svg.thum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000240"/>
            <a:ext cx="720000" cy="720000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5143504" y="2928934"/>
            <a:ext cx="3786214" cy="1785950"/>
          </a:xfrm>
          <a:prstGeom prst="rect">
            <a:avLst/>
          </a:prstGeom>
          <a:solidFill>
            <a:srgbClr val="FF9900"/>
          </a:solidFill>
          <a:ln w="63500"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Osobné základné zámená sú: </a:t>
            </a:r>
          </a:p>
          <a:p>
            <a:r>
              <a:rPr lang="sk-SK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JA, TY, ON, ONA, ONO, </a:t>
            </a:r>
          </a:p>
          <a:p>
            <a:r>
              <a:rPr lang="sk-SK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MY, VY, ONI, ONY</a:t>
            </a:r>
            <a:endParaRPr lang="sk-SK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357158" y="785794"/>
            <a:ext cx="1304926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429520" y="714356"/>
            <a:ext cx="1376363" cy="995363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9" name="Obdĺžnik 8"/>
          <p:cNvSpPr/>
          <p:nvPr/>
        </p:nvSpPr>
        <p:spPr>
          <a:xfrm>
            <a:off x="1285852" y="285728"/>
            <a:ext cx="659507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Kubko</a:t>
            </a:r>
            <a:r>
              <a:rPr lang="sk-SK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 s Maťkom sa dohadovali, </a:t>
            </a:r>
          </a:p>
          <a:p>
            <a:pPr algn="ctr"/>
            <a:r>
              <a:rPr lang="sk-SK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komu čo patrí:</a:t>
            </a:r>
            <a:endParaRPr lang="sk-SK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12" name="Obrázok 11" descr="11949844861293830573cup_rollandin_francesco_.svg.thumb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72000" y="2714620"/>
            <a:ext cx="857256" cy="660087"/>
          </a:xfrm>
          <a:prstGeom prst="rect">
            <a:avLst/>
          </a:prstGeom>
        </p:spPr>
      </p:pic>
      <p:pic>
        <p:nvPicPr>
          <p:cNvPr id="13" name="Obrázok 12" descr="11954455272050642232steaming_pumpkin_soup_gr_01.svg.med.pn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910" y="3786190"/>
            <a:ext cx="1214446" cy="582933"/>
          </a:xfrm>
          <a:prstGeom prst="rect">
            <a:avLst/>
          </a:prstGeom>
        </p:spPr>
      </p:pic>
      <p:pic>
        <p:nvPicPr>
          <p:cNvPr id="14" name="Obrázok 13" descr="bucke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5072074"/>
            <a:ext cx="1143008" cy="1143008"/>
          </a:xfrm>
          <a:prstGeom prst="rect">
            <a:avLst/>
          </a:prstGeom>
        </p:spPr>
      </p:pic>
      <p:sp>
        <p:nvSpPr>
          <p:cNvPr id="15" name="Oválna bublina 14"/>
          <p:cNvSpPr/>
          <p:nvPr/>
        </p:nvSpPr>
        <p:spPr>
          <a:xfrm>
            <a:off x="1714480" y="1428736"/>
            <a:ext cx="4714908" cy="857256"/>
          </a:xfrm>
          <a:prstGeom prst="wedgeEllipseCallout">
            <a:avLst>
              <a:gd name="adj1" fmla="val -55629"/>
              <a:gd name="adj2" fmla="val -32822"/>
            </a:avLst>
          </a:prstGeom>
          <a:solidFill>
            <a:srgbClr val="FFE2B7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008000"/>
                </a:solidFill>
              </a:rPr>
              <a:t>Ja som ja ...a ty si ty</a:t>
            </a:r>
          </a:p>
          <a:p>
            <a:pPr algn="ctr"/>
            <a:r>
              <a:rPr lang="sk-SK" sz="2400" b="1" dirty="0" smtClean="0">
                <a:solidFill>
                  <a:srgbClr val="008000"/>
                </a:solidFill>
              </a:rPr>
              <a:t>A toto je: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1785918" y="2500306"/>
            <a:ext cx="22797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moja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šálka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1857356" y="5286388"/>
            <a:ext cx="237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moje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vedro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857356" y="3714752"/>
            <a:ext cx="21435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môj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tanier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5643570" y="5286388"/>
            <a:ext cx="23695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tvoje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vedro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5500694" y="2428868"/>
            <a:ext cx="2278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tvoja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šálka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572132" y="3714752"/>
            <a:ext cx="21419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tvoj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tanier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" name="Obrázok 21" descr="11949844861293830573cup_rollandin_francesco_.svg.thum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2643182"/>
            <a:ext cx="857256" cy="660087"/>
          </a:xfrm>
          <a:prstGeom prst="rect">
            <a:avLst/>
          </a:prstGeom>
        </p:spPr>
      </p:pic>
      <p:pic>
        <p:nvPicPr>
          <p:cNvPr id="23" name="Obrázok 22" descr="11954455272050642232steaming_pumpkin_soup_gr_01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6248" y="3929066"/>
            <a:ext cx="1214446" cy="582933"/>
          </a:xfrm>
          <a:prstGeom prst="rect">
            <a:avLst/>
          </a:prstGeom>
        </p:spPr>
      </p:pic>
      <p:pic>
        <p:nvPicPr>
          <p:cNvPr id="24" name="Obrázok 23" descr="bucket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29124" y="521495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2071670" y="571480"/>
            <a:ext cx="72866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 niečo (niekto) osobe patrí</a:t>
            </a:r>
            <a:endParaRPr lang="sk-SK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6" name="Obrázok 25" descr="prevzia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85728"/>
            <a:ext cx="2191747" cy="1641695"/>
          </a:xfrm>
          <a:prstGeom prst="ellipse">
            <a:avLst/>
          </a:prstGeom>
          <a:ln>
            <a:solidFill>
              <a:srgbClr val="FFAA2D"/>
            </a:solidFill>
          </a:ln>
        </p:spPr>
      </p:pic>
      <p:sp>
        <p:nvSpPr>
          <p:cNvPr id="27" name="Obdĺžnik 26"/>
          <p:cNvSpPr/>
          <p:nvPr/>
        </p:nvSpPr>
        <p:spPr>
          <a:xfrm>
            <a:off x="500034" y="2714620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JA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500034" y="4714884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ONO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500034" y="3714752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ON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500034" y="3214686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TY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00034" y="5214950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MY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500034" y="4214818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ONA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500034" y="5715016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VY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500034" y="6215082"/>
            <a:ext cx="1357322" cy="4286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FFAA2D"/>
                </a:solidFill>
              </a:rPr>
              <a:t>ONI</a:t>
            </a:r>
            <a:endParaRPr lang="sk-SK" sz="4000" b="1" dirty="0">
              <a:solidFill>
                <a:srgbClr val="FFAA2D"/>
              </a:solidFill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1928794" y="2714620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MÔJ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1928794" y="3214686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TVOJ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1928794" y="3714752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1928794" y="421481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1928794" y="471488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1928794" y="5214950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NÁŠ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1928794" y="5715016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VÁŠ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1928794" y="6215082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ICH</a:t>
            </a:r>
            <a:endParaRPr lang="sk-SK" sz="4000" b="1" dirty="0">
              <a:solidFill>
                <a:srgbClr val="008000"/>
              </a:solidFill>
            </a:endParaRPr>
          </a:p>
        </p:txBody>
      </p:sp>
      <p:pic>
        <p:nvPicPr>
          <p:cNvPr id="43" name="Obrázok 42" descr="11971498082076796603nicubunu_Hat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1857364"/>
            <a:ext cx="1242665" cy="687608"/>
          </a:xfrm>
          <a:prstGeom prst="rect">
            <a:avLst/>
          </a:prstGeom>
        </p:spPr>
      </p:pic>
      <p:pic>
        <p:nvPicPr>
          <p:cNvPr id="44" name="Obrázok 43" descr="1195423756210919835ryanlerch_shirt_outline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1785926"/>
            <a:ext cx="1313303" cy="809870"/>
          </a:xfrm>
          <a:prstGeom prst="rect">
            <a:avLst/>
          </a:prstGeom>
        </p:spPr>
      </p:pic>
      <p:sp>
        <p:nvSpPr>
          <p:cNvPr id="45" name="Obdĺžnik 44"/>
          <p:cNvSpPr/>
          <p:nvPr/>
        </p:nvSpPr>
        <p:spPr>
          <a:xfrm>
            <a:off x="4214810" y="2714620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MOJA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4214810" y="3214686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TVOJA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7" name="Obdĺžnik 46"/>
          <p:cNvSpPr/>
          <p:nvPr/>
        </p:nvSpPr>
        <p:spPr>
          <a:xfrm>
            <a:off x="4214810" y="6215082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ICH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4214810" y="5715016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VAŠA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4214810" y="3714752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4214810" y="4714884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1" name="Obdĺžnik 50"/>
          <p:cNvSpPr/>
          <p:nvPr/>
        </p:nvSpPr>
        <p:spPr>
          <a:xfrm>
            <a:off x="4214810" y="4214818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4214810" y="5214950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NAŠA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3" name="Obdĺžnik 52"/>
          <p:cNvSpPr/>
          <p:nvPr/>
        </p:nvSpPr>
        <p:spPr>
          <a:xfrm>
            <a:off x="6643702" y="2714620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MOJE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pic>
        <p:nvPicPr>
          <p:cNvPr id="54" name="Obrázok 53" descr="bucke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1857364"/>
            <a:ext cx="857256" cy="857256"/>
          </a:xfrm>
          <a:prstGeom prst="rect">
            <a:avLst/>
          </a:prstGeom>
        </p:spPr>
      </p:pic>
      <p:sp>
        <p:nvSpPr>
          <p:cNvPr id="55" name="Obdĺžnik 54"/>
          <p:cNvSpPr/>
          <p:nvPr/>
        </p:nvSpPr>
        <p:spPr>
          <a:xfrm>
            <a:off x="6643702" y="3214686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TVOJE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6" name="Obdĺžnik 55"/>
          <p:cNvSpPr/>
          <p:nvPr/>
        </p:nvSpPr>
        <p:spPr>
          <a:xfrm>
            <a:off x="6643702" y="3714752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7" name="Obdĺžnik 56"/>
          <p:cNvSpPr/>
          <p:nvPr/>
        </p:nvSpPr>
        <p:spPr>
          <a:xfrm>
            <a:off x="6643702" y="4214818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8" name="Obdĺžnik 57"/>
          <p:cNvSpPr/>
          <p:nvPr/>
        </p:nvSpPr>
        <p:spPr>
          <a:xfrm>
            <a:off x="6643702" y="4714884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59" name="Obdĺžnik 58"/>
          <p:cNvSpPr/>
          <p:nvPr/>
        </p:nvSpPr>
        <p:spPr>
          <a:xfrm>
            <a:off x="6643702" y="5715016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VAŠE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60" name="Obdĺžnik 59"/>
          <p:cNvSpPr/>
          <p:nvPr/>
        </p:nvSpPr>
        <p:spPr>
          <a:xfrm>
            <a:off x="6643702" y="5214950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NAŠE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61" name="Obdĺžnik 60"/>
          <p:cNvSpPr/>
          <p:nvPr/>
        </p:nvSpPr>
        <p:spPr>
          <a:xfrm>
            <a:off x="6643702" y="6215082"/>
            <a:ext cx="1857388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ICH</a:t>
            </a:r>
            <a:endParaRPr lang="sk-SK" sz="4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428596" y="785794"/>
            <a:ext cx="216736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6357950" y="785794"/>
            <a:ext cx="228601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25" name="Obdĺžnik 24"/>
          <p:cNvSpPr/>
          <p:nvPr/>
        </p:nvSpPr>
        <p:spPr>
          <a:xfrm>
            <a:off x="2285984" y="642918"/>
            <a:ext cx="43577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Osobné</a:t>
            </a:r>
          </a:p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privlastňovacie </a:t>
            </a:r>
          </a:p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zámená</a:t>
            </a:r>
          </a:p>
        </p:txBody>
      </p:sp>
      <p:grpSp>
        <p:nvGrpSpPr>
          <p:cNvPr id="38" name="Skupina 37"/>
          <p:cNvGrpSpPr/>
          <p:nvPr/>
        </p:nvGrpSpPr>
        <p:grpSpPr>
          <a:xfrm>
            <a:off x="6215074" y="3143248"/>
            <a:ext cx="8533880" cy="3369208"/>
            <a:chOff x="-71470" y="2714621"/>
            <a:chExt cx="9472603" cy="3726399"/>
          </a:xfrm>
        </p:grpSpPr>
        <p:pic>
          <p:nvPicPr>
            <p:cNvPr id="27" name="Obrázok 26" descr="p18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71470" y="4063107"/>
              <a:ext cx="3014674" cy="2377913"/>
            </a:xfrm>
            <a:prstGeom prst="rect">
              <a:avLst/>
            </a:prstGeom>
          </p:spPr>
        </p:pic>
        <p:grpSp>
          <p:nvGrpSpPr>
            <p:cNvPr id="35" name="Skupina 34"/>
            <p:cNvGrpSpPr/>
            <p:nvPr/>
          </p:nvGrpSpPr>
          <p:grpSpPr>
            <a:xfrm>
              <a:off x="3100340" y="2714621"/>
              <a:ext cx="6300793" cy="3726399"/>
              <a:chOff x="3100340" y="2714621"/>
              <a:chExt cx="6300793" cy="3726399"/>
            </a:xfrm>
          </p:grpSpPr>
          <p:pic>
            <p:nvPicPr>
              <p:cNvPr id="28" name="Obrázok 27" descr="loco-train-carriage-md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00340" y="2714621"/>
                <a:ext cx="6300793" cy="3726399"/>
              </a:xfrm>
              <a:prstGeom prst="rect">
                <a:avLst/>
              </a:prstGeom>
            </p:spPr>
          </p:pic>
          <p:sp>
            <p:nvSpPr>
              <p:cNvPr id="30" name="Zaoblený obdĺžnik 29"/>
              <p:cNvSpPr/>
              <p:nvPr/>
            </p:nvSpPr>
            <p:spPr>
              <a:xfrm>
                <a:off x="4286248" y="3143248"/>
                <a:ext cx="4857752" cy="792000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rgbClr val="0086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sz="2400" dirty="0" smtClean="0">
                    <a:solidFill>
                      <a:schemeClr val="tx2">
                        <a:lumMod val="50000"/>
                      </a:schemeClr>
                    </a:solidFill>
                  </a:rPr>
                  <a:t> - </a:t>
                </a:r>
                <a:r>
                  <a:rPr lang="sk-SK" sz="24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označujú komu niečo patrí,</a:t>
                </a:r>
              </a:p>
              <a:p>
                <a:pPr algn="ctr"/>
                <a:r>
                  <a:rPr lang="sk-SK" sz="24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 čie to je</a:t>
                </a:r>
                <a:endParaRPr lang="sk-SK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Zaoblený obdĺžnik 32"/>
              <p:cNvSpPr/>
              <p:nvPr/>
            </p:nvSpPr>
            <p:spPr>
              <a:xfrm>
                <a:off x="4286248" y="3929066"/>
                <a:ext cx="4857752" cy="792000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sz="2400" b="1" dirty="0" smtClean="0">
                    <a:solidFill>
                      <a:srgbClr val="DA0000"/>
                    </a:solidFill>
                  </a:rPr>
                  <a:t>môj, tvoj, jeho, jej, náš, váš, ich</a:t>
                </a:r>
                <a:endParaRPr lang="sk-SK" sz="2400" b="1" dirty="0">
                  <a:solidFill>
                    <a:srgbClr val="DA0000"/>
                  </a:solidFill>
                </a:endParaRPr>
              </a:p>
            </p:txBody>
          </p:sp>
        </p:grpSp>
        <p:cxnSp>
          <p:nvCxnSpPr>
            <p:cNvPr id="37" name="Zaoblená spojnica 36"/>
            <p:cNvCxnSpPr/>
            <p:nvPr/>
          </p:nvCxnSpPr>
          <p:spPr>
            <a:xfrm>
              <a:off x="1285852" y="5012283"/>
              <a:ext cx="2143141" cy="59792"/>
            </a:xfrm>
            <a:prstGeom prst="curvedConnector3">
              <a:avLst>
                <a:gd name="adj1" fmla="val 50000"/>
              </a:avLst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9963E-6 L -0.66996 -0.004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571472" y="285728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DAJÚ  SA  PRIVLASTŇOVACIE ZÁMENÁ  SKLOŇOVAŤ?</a:t>
            </a:r>
            <a:endParaRPr lang="sk-SK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1472" y="307181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1472" y="364331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71472" y="592933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1472" y="535782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71472" y="478632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71472" y="421481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4643438" y="592933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4643438" y="5357826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4643438" y="4786322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4643438" y="4214818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643438" y="3643314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4643438" y="3071810"/>
            <a:ext cx="571504" cy="500066"/>
          </a:xfrm>
          <a:prstGeom prst="rect">
            <a:avLst/>
          </a:prstGeom>
          <a:solidFill>
            <a:srgbClr val="FFF1C5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sk-SK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1214414" y="3071810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MOJA  kniha 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214414" y="3643314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(od)  MOJEJ  knihy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1214414" y="4214818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MOJEJ  knihe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1214414" y="4786322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MOJU knihu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1214414" y="5357826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MOJEJ  knihe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1214414" y="5929330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 MOJOU  knihou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5286380" y="5929330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  MOJIMI knihami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5286380" y="5357826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(o)  MOJICH knihách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5286380" y="4786322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(vidím)  MOJE knihy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86380" y="4214818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MOJIM knihám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5286380" y="3643314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(od)  MOJICH kníh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5286380" y="3071810"/>
            <a:ext cx="3214710" cy="50006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22860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MOJE  knihy</a:t>
            </a:r>
            <a:endParaRPr lang="sk-SK" sz="2800" b="1" dirty="0">
              <a:solidFill>
                <a:srgbClr val="FFF1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1285852" y="2214554"/>
            <a:ext cx="3000396" cy="707886"/>
            <a:chOff x="2928926" y="2214554"/>
            <a:chExt cx="3000396" cy="707886"/>
          </a:xfrm>
        </p:grpSpPr>
        <p:sp>
          <p:nvSpPr>
            <p:cNvPr id="35" name="Zaoblený obdĺžnik 34"/>
            <p:cNvSpPr/>
            <p:nvPr/>
          </p:nvSpPr>
          <p:spPr>
            <a:xfrm>
              <a:off x="2928926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bdĺžnik 35"/>
            <p:cNvSpPr/>
            <p:nvPr/>
          </p:nvSpPr>
          <p:spPr>
            <a:xfrm>
              <a:off x="3000364" y="2214554"/>
              <a:ext cx="286168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SINGULÁR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214942" y="2214554"/>
            <a:ext cx="3000396" cy="707886"/>
            <a:chOff x="2928926" y="2214554"/>
            <a:chExt cx="3000396" cy="707886"/>
          </a:xfrm>
        </p:grpSpPr>
        <p:sp>
          <p:nvSpPr>
            <p:cNvPr id="38" name="Zaoblený obdĺžnik 37"/>
            <p:cNvSpPr/>
            <p:nvPr/>
          </p:nvSpPr>
          <p:spPr>
            <a:xfrm>
              <a:off x="2928926" y="2214554"/>
              <a:ext cx="3000396" cy="642942"/>
            </a:xfrm>
            <a:prstGeom prst="roundRect">
              <a:avLst/>
            </a:prstGeom>
            <a:solidFill>
              <a:srgbClr val="008000"/>
            </a:solidFill>
            <a:ln w="63500">
              <a:solidFill>
                <a:srgbClr val="FFAA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3300127" y="2214554"/>
              <a:ext cx="226215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PLURÁL</a:t>
              </a:r>
              <a:endParaRPr lang="sk-SK" sz="4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pic>
        <p:nvPicPr>
          <p:cNvPr id="40" name="Obrázok 39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500034" y="1071546"/>
            <a:ext cx="1151414" cy="878268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41" name="Obrázok 40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572396" y="1142984"/>
            <a:ext cx="1214446" cy="878267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2428860" y="357166"/>
            <a:ext cx="650085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Utvor dvojice:</a:t>
            </a:r>
          </a:p>
          <a:p>
            <a:pPr algn="ctr"/>
            <a:r>
              <a:rPr lang="sk-SK" sz="28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osobné základné zámeno </a:t>
            </a:r>
          </a:p>
          <a:p>
            <a:pPr algn="ctr"/>
            <a:r>
              <a:rPr lang="sk-SK" sz="28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osobné privlastňovacie zámeno</a:t>
            </a:r>
          </a:p>
        </p:txBody>
      </p:sp>
      <p:pic>
        <p:nvPicPr>
          <p:cNvPr id="13" name="Obrázok 12" descr="prevzia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00042"/>
            <a:ext cx="2191747" cy="1641695"/>
          </a:xfrm>
          <a:prstGeom prst="ellipse">
            <a:avLst/>
          </a:prstGeom>
          <a:ln>
            <a:solidFill>
              <a:srgbClr val="FFAA2D"/>
            </a:solidFill>
          </a:ln>
        </p:spPr>
      </p:pic>
      <p:sp>
        <p:nvSpPr>
          <p:cNvPr id="5" name="Obdĺžnik 4"/>
          <p:cNvSpPr/>
          <p:nvPr/>
        </p:nvSpPr>
        <p:spPr>
          <a:xfrm>
            <a:off x="285720" y="2214554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28596" y="5715016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MOJA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357290" y="2714620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TY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286512" y="5715016"/>
            <a:ext cx="245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TVOJE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428860" y="2214554"/>
            <a:ext cx="122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42910" y="4500570"/>
            <a:ext cx="2069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JEHO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214942" y="2143116"/>
            <a:ext cx="122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MY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4143372" y="3929066"/>
            <a:ext cx="1646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NÁŠ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357950" y="2786058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VY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571868" y="5715016"/>
            <a:ext cx="2056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VAŠU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7429520" y="2143116"/>
            <a:ext cx="1415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ONI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572396" y="3929066"/>
            <a:ext cx="1377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ICH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3571868" y="271462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6470577" y="4643446"/>
            <a:ext cx="1415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JEJ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1" name="Rovná spojovacia šípka 20"/>
          <p:cNvCxnSpPr/>
          <p:nvPr/>
        </p:nvCxnSpPr>
        <p:spPr>
          <a:xfrm rot="5400000">
            <a:off x="-857288" y="4429132"/>
            <a:ext cx="285752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2285984" y="3357562"/>
            <a:ext cx="4143404" cy="278608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 rot="5400000">
            <a:off x="1643836" y="3356768"/>
            <a:ext cx="1500198" cy="93028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5286380" y="3429000"/>
            <a:ext cx="1643074" cy="135732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>
            <a:endCxn id="12" idx="0"/>
          </p:cNvCxnSpPr>
          <p:nvPr/>
        </p:nvCxnSpPr>
        <p:spPr>
          <a:xfrm rot="5400000">
            <a:off x="4840777" y="3126273"/>
            <a:ext cx="928692" cy="67689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ovacia šípka 37"/>
          <p:cNvCxnSpPr/>
          <p:nvPr/>
        </p:nvCxnSpPr>
        <p:spPr>
          <a:xfrm rot="10800000" flipV="1">
            <a:off x="4500562" y="3500438"/>
            <a:ext cx="2501918" cy="228601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/>
          <p:cNvCxnSpPr/>
          <p:nvPr/>
        </p:nvCxnSpPr>
        <p:spPr>
          <a:xfrm rot="16200000" flipH="1">
            <a:off x="7537471" y="3465513"/>
            <a:ext cx="1214446" cy="1412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okTextu 11"/>
          <p:cNvSpPr txBox="1"/>
          <p:nvPr/>
        </p:nvSpPr>
        <p:spPr>
          <a:xfrm>
            <a:off x="285720" y="4500570"/>
            <a:ext cx="70971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>
                <a:solidFill>
                  <a:srgbClr val="00863D"/>
                </a:solidFill>
              </a:rPr>
              <a:t>Farby patria Nine. Sú to ________ farby.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285720" y="3929066"/>
            <a:ext cx="74478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err="1" smtClean="0">
                <a:solidFill>
                  <a:srgbClr val="00863D"/>
                </a:solidFill>
              </a:rPr>
              <a:t>Jojo</a:t>
            </a:r>
            <a:r>
              <a:rPr lang="sk-SK" sz="3000" dirty="0" smtClean="0">
                <a:solidFill>
                  <a:srgbClr val="00863D"/>
                </a:solidFill>
              </a:rPr>
              <a:t> má náčrtník. Je to ________ náčrtník.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85720" y="3357562"/>
            <a:ext cx="80797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>
                <a:solidFill>
                  <a:srgbClr val="00863D"/>
                </a:solidFill>
              </a:rPr>
              <a:t>Pastelky patria tebe. Sú to ________ pastelky.</a:t>
            </a:r>
          </a:p>
        </p:txBody>
      </p:sp>
      <p:pic>
        <p:nvPicPr>
          <p:cNvPr id="24" name="Obrázok 23" descr="buck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357562"/>
            <a:ext cx="500066" cy="50006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85720" y="5072074"/>
            <a:ext cx="84898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>
                <a:solidFill>
                  <a:srgbClr val="00863D"/>
                </a:solidFill>
              </a:rPr>
              <a:t>Nakreslili sme obrázok. Je to ________ obrázok.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285720" y="2786058"/>
            <a:ext cx="66976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000" dirty="0" smtClean="0">
                <a:solidFill>
                  <a:srgbClr val="00863D"/>
                </a:solidFill>
              </a:rPr>
              <a:t>Mám nové pero. Je to ________ pero.</a:t>
            </a:r>
          </a:p>
        </p:txBody>
      </p:sp>
      <p:pic>
        <p:nvPicPr>
          <p:cNvPr id="23" name="Obrázok 22" descr="buck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786058"/>
            <a:ext cx="500066" cy="500066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4" cstate="print"/>
          <a:srcRect r="47104" b="46134"/>
          <a:stretch>
            <a:fillRect/>
          </a:stretch>
        </p:blipFill>
        <p:spPr>
          <a:xfrm>
            <a:off x="428596" y="785794"/>
            <a:ext cx="216736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4" cstate="print"/>
          <a:srcRect l="44208" b="46134"/>
          <a:stretch>
            <a:fillRect/>
          </a:stretch>
        </p:blipFill>
        <p:spPr>
          <a:xfrm>
            <a:off x="6357950" y="785794"/>
            <a:ext cx="2286016" cy="1653209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25" name="Obdĺžnik 24"/>
          <p:cNvSpPr/>
          <p:nvPr/>
        </p:nvSpPr>
        <p:spPr>
          <a:xfrm>
            <a:off x="2285984" y="642918"/>
            <a:ext cx="4357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Doplň vhodné zámeno!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500034" y="564357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vašu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00034" y="614364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naše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071670" y="614364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váš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214942" y="564357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tvoje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3643306" y="564357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jeho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2071670" y="564357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môj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3643306" y="614364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náš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6786578" y="5643578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mojej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6786578" y="614364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jej</a:t>
            </a:r>
            <a:endParaRPr lang="sk-SK" sz="4000" b="1" dirty="0">
              <a:solidFill>
                <a:srgbClr val="008000"/>
              </a:solidFill>
            </a:endParaRPr>
          </a:p>
        </p:txBody>
      </p:sp>
      <p:pic>
        <p:nvPicPr>
          <p:cNvPr id="26" name="Obrázok 25" descr="buck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000504"/>
            <a:ext cx="500066" cy="500066"/>
          </a:xfrm>
          <a:prstGeom prst="rect">
            <a:avLst/>
          </a:prstGeom>
        </p:spPr>
      </p:pic>
      <p:pic>
        <p:nvPicPr>
          <p:cNvPr id="27" name="Obrázok 26" descr="buck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500570"/>
            <a:ext cx="500066" cy="500066"/>
          </a:xfrm>
          <a:prstGeom prst="rect">
            <a:avLst/>
          </a:prstGeom>
        </p:spPr>
      </p:pic>
      <p:pic>
        <p:nvPicPr>
          <p:cNvPr id="28" name="Obrázok 27" descr="buck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5072074"/>
            <a:ext cx="500066" cy="500066"/>
          </a:xfrm>
          <a:prstGeom prst="rect">
            <a:avLst/>
          </a:prstGeom>
        </p:spPr>
      </p:pic>
      <p:sp>
        <p:nvSpPr>
          <p:cNvPr id="20" name="Obdĺžnik 19"/>
          <p:cNvSpPr/>
          <p:nvPr/>
        </p:nvSpPr>
        <p:spPr>
          <a:xfrm>
            <a:off x="5214942" y="6143644"/>
            <a:ext cx="1571636" cy="428628"/>
          </a:xfrm>
          <a:prstGeom prst="rect">
            <a:avLst/>
          </a:prstGeom>
          <a:solidFill>
            <a:srgbClr val="FFAA2D"/>
          </a:solidFill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 smtClean="0">
                <a:solidFill>
                  <a:srgbClr val="008000"/>
                </a:solidFill>
              </a:rPr>
              <a:t>moje</a:t>
            </a:r>
            <a:endParaRPr lang="sk-SK" sz="4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52 0.07354 C -0.01944 0.11494 0.0908 0.15633 0.12674 0.07354 C 0.16268 -0.00925 0.1533 -0.34344 0.08594 -0.42369 C 0.01858 -0.50394 -0.13369 -0.34598 -0.27744 -0.40865 " pathEditMode="relative" ptsTypes="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0.00717 C 0.13299 0.0296 0.24063 0.05226 0.27483 -0.00047 C 0.30903 -0.05319 0.28056 -0.25555 0.23108 -0.3099 C 0.1816 -0.36425 0.07951 -0.34552 -0.0224 -0.32678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-0.00278 C 0.20851 0.00971 0.38421 0.0222 0.44983 -0.01966 C 0.51563 -0.06129 0.48403 -0.21346 0.42622 -0.25232 C 0.36841 -0.29094 0.15608 -0.25255 0.10209 -0.25232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55 -0.00185 C 0.07448 0.01526 0.11042 0.0326 0.12292 -0.0037 C 0.13542 -0.04001 0.17188 -0.18016 0.1132 -0.21948 C 0.05452 -0.25879 -0.08732 -0.24954 -0.22917 -0.24006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3 -0.01319 C 0.22483 0.00555 0.38994 0.02451 0.45278 4.28307E-6 C 0.51563 -0.02452 0.47935 -0.13368 0.43716 -0.15958 C 0.39497 -0.18548 0.23872 -0.15634 0.19914 -0.15565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2844" y="142852"/>
            <a:ext cx="8858312" cy="6715148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/>
            <a:bevelB w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3" cstate="print"/>
          <a:srcRect r="47104" b="46134"/>
          <a:stretch>
            <a:fillRect/>
          </a:stretch>
        </p:blipFill>
        <p:spPr>
          <a:xfrm>
            <a:off x="357158" y="357166"/>
            <a:ext cx="1625525" cy="1239907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pic>
        <p:nvPicPr>
          <p:cNvPr id="7" name="Obrázok 6" descr="prevziať.jpg"/>
          <p:cNvPicPr>
            <a:picLocks noChangeAspect="1"/>
          </p:cNvPicPr>
          <p:nvPr/>
        </p:nvPicPr>
        <p:blipFill>
          <a:blip r:embed="rId3" cstate="print"/>
          <a:srcRect l="44208" b="46134"/>
          <a:stretch>
            <a:fillRect/>
          </a:stretch>
        </p:blipFill>
        <p:spPr>
          <a:xfrm>
            <a:off x="7072330" y="357166"/>
            <a:ext cx="1714512" cy="1239907"/>
          </a:xfrm>
          <a:prstGeom prst="ellipse">
            <a:avLst/>
          </a:prstGeom>
          <a:ln w="28575">
            <a:solidFill>
              <a:srgbClr val="FFAA2D"/>
            </a:solidFill>
          </a:ln>
        </p:spPr>
      </p:pic>
      <p:sp>
        <p:nvSpPr>
          <p:cNvPr id="25" name="Obdĺžnik 24"/>
          <p:cNvSpPr/>
          <p:nvPr/>
        </p:nvSpPr>
        <p:spPr>
          <a:xfrm>
            <a:off x="1714480" y="428604"/>
            <a:ext cx="5572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Označ rámčeky,</a:t>
            </a:r>
          </a:p>
          <a:p>
            <a:pPr algn="ctr"/>
            <a:r>
              <a:rPr lang="sk-SK" sz="28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ktorých je podstatné meno</a:t>
            </a:r>
          </a:p>
          <a:p>
            <a:pPr algn="ctr"/>
            <a:r>
              <a:rPr lang="sk-SK" sz="2800" b="1" dirty="0" smtClean="0">
                <a:ln w="11430"/>
                <a:solidFill>
                  <a:srgbClr val="DA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nahradené zámenom!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357158" y="2000240"/>
            <a:ext cx="2928958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Deti chodia do školy.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3357554" y="2000240"/>
            <a:ext cx="2357454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Ona uvarila čaj.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5786446" y="2000240"/>
            <a:ext cx="2928958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Stretli sme jej otca.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571472" y="2714620"/>
            <a:ext cx="3714776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Stretli sme Zuzkinho otca.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5929322" y="3429000"/>
            <a:ext cx="2714644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Zavolala som jej.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3214678" y="4857760"/>
            <a:ext cx="2928958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Zavolala som sestre.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6286512" y="4857760"/>
            <a:ext cx="2500330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Nechoď za ním!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1071538" y="4143380"/>
            <a:ext cx="2928958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Nechoď za Ferkom!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3071802" y="3429000"/>
            <a:ext cx="2714644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Tešili sme sa na ne.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143372" y="4143380"/>
            <a:ext cx="3214710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Tešili sme sa na koníky.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357158" y="3429000"/>
            <a:ext cx="2571768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Čítal knihu o nich.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4429124" y="2714620"/>
            <a:ext cx="3500462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Čítal knihu o dinosauroch.</a:t>
            </a:r>
            <a:endParaRPr lang="sk-SK" sz="2400" dirty="0">
              <a:solidFill>
                <a:srgbClr val="00863D"/>
              </a:solidFill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357158" y="4857760"/>
            <a:ext cx="2714644" cy="571504"/>
          </a:xfrm>
          <a:prstGeom prst="roundRect">
            <a:avLst/>
          </a:prstGeom>
          <a:solidFill>
            <a:srgbClr val="FFFFCC"/>
          </a:solidFill>
          <a:ln w="76200" cmpd="thickThin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rgbClr val="00863D"/>
                </a:solidFill>
              </a:rPr>
              <a:t>Ten sveter je môj! </a:t>
            </a:r>
            <a:endParaRPr lang="sk-SK" sz="2400" dirty="0">
              <a:solidFill>
                <a:srgbClr val="00863D"/>
              </a:solidFill>
            </a:endParaRPr>
          </a:p>
        </p:txBody>
      </p:sp>
      <p:pic>
        <p:nvPicPr>
          <p:cNvPr id="26" name="Obrázok 25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5572140"/>
            <a:ext cx="885825" cy="962025"/>
          </a:xfrm>
          <a:prstGeom prst="rect">
            <a:avLst/>
          </a:prstGeom>
        </p:spPr>
      </p:pic>
      <p:pic>
        <p:nvPicPr>
          <p:cNvPr id="27" name="Obrázok 26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5643578"/>
            <a:ext cx="885825" cy="962025"/>
          </a:xfrm>
          <a:prstGeom prst="rect">
            <a:avLst/>
          </a:prstGeom>
        </p:spPr>
      </p:pic>
      <p:pic>
        <p:nvPicPr>
          <p:cNvPr id="28" name="Obrázok 27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5572140"/>
            <a:ext cx="885825" cy="962025"/>
          </a:xfrm>
          <a:prstGeom prst="rect">
            <a:avLst/>
          </a:prstGeom>
        </p:spPr>
      </p:pic>
      <p:pic>
        <p:nvPicPr>
          <p:cNvPr id="29" name="Obrázok 28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643570" y="5643578"/>
            <a:ext cx="885825" cy="962025"/>
          </a:xfrm>
          <a:prstGeom prst="rect">
            <a:avLst/>
          </a:prstGeom>
        </p:spPr>
      </p:pic>
      <p:pic>
        <p:nvPicPr>
          <p:cNvPr id="30" name="Obrázok 29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7858148" y="5643578"/>
            <a:ext cx="885825" cy="962025"/>
          </a:xfrm>
          <a:prstGeom prst="rect">
            <a:avLst/>
          </a:prstGeom>
        </p:spPr>
      </p:pic>
      <p:pic>
        <p:nvPicPr>
          <p:cNvPr id="32" name="Obrázok 31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786578" y="5643578"/>
            <a:ext cx="885825" cy="962025"/>
          </a:xfrm>
          <a:prstGeom prst="rect">
            <a:avLst/>
          </a:prstGeom>
        </p:spPr>
      </p:pic>
      <p:pic>
        <p:nvPicPr>
          <p:cNvPr id="33" name="Obrázok 32" descr="ov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5572140"/>
            <a:ext cx="885825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MaŁko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MaŁko 2</Template>
  <TotalTime>255</TotalTime>
  <Words>476</Words>
  <Application>Microsoft Office PowerPoint</Application>
  <PresentationFormat>Prezentácia na obrazovke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MaŁko 2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Kontrola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Ucitel31</dc:creator>
  <cp:lastModifiedBy>Zuzana Frivaldská</cp:lastModifiedBy>
  <cp:revision>33</cp:revision>
  <dcterms:created xsi:type="dcterms:W3CDTF">2013-04-07T18:49:51Z</dcterms:created>
  <dcterms:modified xsi:type="dcterms:W3CDTF">2020-04-21T17:08:41Z</dcterms:modified>
</cp:coreProperties>
</file>