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9" r:id="rId4"/>
    <p:sldId id="259" r:id="rId5"/>
    <p:sldId id="275" r:id="rId6"/>
    <p:sldId id="260" r:id="rId7"/>
    <p:sldId id="261" r:id="rId8"/>
    <p:sldId id="273" r:id="rId9"/>
    <p:sldId id="271" r:id="rId10"/>
    <p:sldId id="272" r:id="rId11"/>
    <p:sldId id="270" r:id="rId12"/>
    <p:sldId id="274" r:id="rId13"/>
    <p:sldId id="263" r:id="rId14"/>
    <p:sldId id="264" r:id="rId15"/>
    <p:sldId id="265" r:id="rId16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228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pPr rtl="0"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pPr rtl="0"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pPr rtl="0"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 smtClean="0"/>
              <a:t>Kliknij, aby edytować styl wzorca podtytułu</a:t>
            </a:r>
            <a:endParaRPr/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Numer slajdu — symbol zastępcz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8" name="Prostokąt zaokrąglony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2016-09-01</a:t>
            </a:r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7677" y="-938784"/>
            <a:ext cx="8359203" cy="2793906"/>
          </a:xfrm>
        </p:spPr>
        <p:txBody>
          <a:bodyPr rtlCol="0">
            <a:normAutofit/>
          </a:bodyPr>
          <a:lstStyle/>
          <a:p>
            <a:pPr rtl="0"/>
            <a:r>
              <a:rPr lang="pl" sz="4000" dirty="0" smtClean="0"/>
              <a:t>INNOWACJA PEDAGOGICZNA</a:t>
            </a:r>
            <a:endParaRPr lang="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7261" y="2462628"/>
            <a:ext cx="7652067" cy="1536348"/>
          </a:xfrm>
        </p:spPr>
        <p:txBody>
          <a:bodyPr rtlCol="0">
            <a:normAutofit fontScale="47500" lnSpcReduction="20000"/>
          </a:bodyPr>
          <a:lstStyle/>
          <a:p>
            <a:pPr algn="ctr" rtl="0"/>
            <a:r>
              <a:rPr lang="pl" sz="6400" dirty="0" smtClean="0"/>
              <a:t>CZYTAM Z KLASĄ lekturki spod chmurki</a:t>
            </a:r>
          </a:p>
          <a:p>
            <a:pPr algn="ctr" rtl="0"/>
            <a:endParaRPr lang="pl" sz="6400" dirty="0" smtClean="0"/>
          </a:p>
          <a:p>
            <a:pPr rtl="0"/>
            <a:endParaRPr lang="pl" dirty="0" smtClean="0"/>
          </a:p>
          <a:p>
            <a:pPr algn="ctr"/>
            <a:r>
              <a:rPr lang="pl-PL" sz="4200" dirty="0"/>
              <a:t>ogólnopolski projekt </a:t>
            </a:r>
            <a:r>
              <a:rPr lang="pl-PL" sz="4200" dirty="0" smtClean="0"/>
              <a:t>edukacyjny</a:t>
            </a:r>
          </a:p>
          <a:p>
            <a:endParaRPr lang="pl-PL" sz="4200" dirty="0"/>
          </a:p>
          <a:p>
            <a:pPr algn="ctr"/>
            <a:r>
              <a:rPr lang="pl-PL" sz="4200" dirty="0"/>
              <a:t>wspierający rozwój czytelnictwa wśród uczniów klas I-III</a:t>
            </a:r>
          </a:p>
          <a:p>
            <a:pPr rtl="0"/>
            <a:endParaRPr lang="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38912" y="5596128"/>
            <a:ext cx="468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AUTOR PROJEKTU</a:t>
            </a:r>
            <a:r>
              <a:rPr lang="pl-PL" dirty="0" smtClean="0"/>
              <a:t>: Honorata </a:t>
            </a:r>
            <a:r>
              <a:rPr lang="pl-PL" dirty="0" err="1" smtClean="0"/>
              <a:t>Szanecka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38912" y="5965460"/>
            <a:ext cx="900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b="1" dirty="0" smtClean="0"/>
              <a:t>Nauczyciel wprowadzający innowację: </a:t>
            </a:r>
            <a:r>
              <a:rPr lang="pl-PL" dirty="0" smtClean="0"/>
              <a:t>…Mariola Leśniak…………………………………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98127" y="644588"/>
            <a:ext cx="2743201" cy="2322178"/>
          </a:xfrm>
        </p:spPr>
        <p:txBody>
          <a:bodyPr rtlCol="0"/>
          <a:lstStyle/>
          <a:p>
            <a:pPr rtl="0"/>
            <a:r>
              <a:rPr lang="pl" dirty="0" smtClean="0"/>
              <a:t>MODUŁ II</a:t>
            </a:r>
            <a:endParaRPr lang="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8822116" y="3095350"/>
            <a:ext cx="2743200" cy="1131813"/>
          </a:xfrm>
        </p:spPr>
        <p:txBody>
          <a:bodyPr rtlCol="0"/>
          <a:lstStyle/>
          <a:p>
            <a:pPr rtl="0"/>
            <a:r>
              <a:rPr lang="pl" dirty="0" smtClean="0"/>
              <a:t>Nauczyciel wraz z uczniami wybiera minimum cztery zadania do wykonania.</a:t>
            </a:r>
            <a:endParaRPr lang="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069383" y="644588"/>
            <a:ext cx="69587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        ZADANIA </a:t>
            </a:r>
            <a:r>
              <a:rPr lang="pl-PL" sz="1600" b="1" dirty="0"/>
              <a:t>DO WYKONANIA</a:t>
            </a:r>
            <a:r>
              <a:rPr lang="pl-PL" sz="1600" b="1" dirty="0" smtClean="0"/>
              <a:t>:</a:t>
            </a:r>
          </a:p>
          <a:p>
            <a:endParaRPr lang="pl-PL" sz="1600" dirty="0"/>
          </a:p>
          <a:p>
            <a:pPr lvl="1"/>
            <a:r>
              <a:rPr lang="pl-PL" sz="1600" dirty="0" smtClean="0"/>
              <a:t>1. W </a:t>
            </a:r>
            <a:r>
              <a:rPr lang="pl-PL" sz="1600" dirty="0"/>
              <a:t>LEKTURNIKU uzupełnijcie strony związane z drugą przeczytaną lekturą- </a:t>
            </a:r>
            <a:r>
              <a:rPr lang="pl-PL" sz="1600" b="1" dirty="0"/>
              <a:t>to zadanie jest obowiązkowe!!! Wybierzcie jeszcze trzy zadania.</a:t>
            </a:r>
            <a:endParaRPr lang="pl-PL" sz="1600" dirty="0"/>
          </a:p>
          <a:p>
            <a:pPr lvl="1"/>
            <a:r>
              <a:rPr lang="pl-PL" sz="1600" dirty="0" smtClean="0"/>
              <a:t>2. Zorganizujcie </a:t>
            </a:r>
            <a:r>
              <a:rPr lang="pl-PL" sz="1600" dirty="0"/>
              <a:t>w klasie konkurs głośnego czytania.</a:t>
            </a:r>
          </a:p>
          <a:p>
            <a:pPr lvl="1"/>
            <a:r>
              <a:rPr lang="pl-PL" sz="1600" dirty="0" smtClean="0"/>
              <a:t>3. W </a:t>
            </a:r>
            <a:r>
              <a:rPr lang="pl-PL" sz="1600" dirty="0"/>
              <a:t>grupach lub wspólnie (z kartonów i innych dostępnych materiałów) wykonajcie legowisko dla zwierzaka. Umieśćcie w nim swoją ulubioną maskotkę. </a:t>
            </a:r>
          </a:p>
          <a:p>
            <a:pPr lvl="1"/>
            <a:r>
              <a:rPr lang="pl-PL" sz="1600" dirty="0" smtClean="0"/>
              <a:t>4. Przygotujcie </a:t>
            </a:r>
            <a:r>
              <a:rPr lang="pl-PL" sz="1600" dirty="0"/>
              <a:t>plakat zachęcający innych do przeczytania tej lektury.</a:t>
            </a:r>
          </a:p>
          <a:p>
            <a:pPr lvl="1"/>
            <a:r>
              <a:rPr lang="pl-PL" sz="1600" dirty="0" smtClean="0"/>
              <a:t>5. Przygotujcie </a:t>
            </a:r>
            <a:r>
              <a:rPr lang="pl-PL" sz="1600" dirty="0"/>
              <a:t>w klasie KĄCIK CZYTELNICZY i umieśćcie w nim plakat PROJEKTU</a:t>
            </a:r>
          </a:p>
          <a:p>
            <a:pPr lvl="1"/>
            <a:r>
              <a:rPr lang="pl-PL" sz="1600" dirty="0" smtClean="0"/>
              <a:t>6. W </a:t>
            </a:r>
            <a:r>
              <a:rPr lang="pl-PL" sz="1600" dirty="0"/>
              <a:t>sali lub na korytarzu przy Waszej klasie zorganizujcie WYSTAWKĘ na temat czytanej lektury. W tym zadaniu mogą pomóc rodzice.</a:t>
            </a:r>
          </a:p>
          <a:p>
            <a:pPr lvl="1"/>
            <a:r>
              <a:rPr lang="pl-PL" sz="1600" dirty="0" smtClean="0"/>
              <a:t>7. Zaproście </a:t>
            </a:r>
            <a:r>
              <a:rPr lang="pl-PL" sz="1600" dirty="0"/>
              <a:t>weterynarza, który opowie Wam o swojej pracy. </a:t>
            </a:r>
          </a:p>
          <a:p>
            <a:pPr lvl="1"/>
            <a:r>
              <a:rPr lang="pl-PL" sz="1600" dirty="0" smtClean="0"/>
              <a:t>8. Zorganizujcie </a:t>
            </a:r>
            <a:r>
              <a:rPr lang="pl-PL" sz="1600" dirty="0"/>
              <a:t>w szkole zbiórkę darów dla pobliskiego schroniska i przekażcie te dary czworonożnym pupilom. </a:t>
            </a:r>
          </a:p>
        </p:txBody>
      </p:sp>
    </p:spTree>
    <p:extLst>
      <p:ext uri="{BB962C8B-B14F-4D97-AF65-F5344CB8AC3E}">
        <p14:creationId xmlns="" xmlns:p14="http://schemas.microsoft.com/office/powerpoint/2010/main" val="9075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98127" y="644588"/>
            <a:ext cx="2743201" cy="2322178"/>
          </a:xfrm>
        </p:spPr>
        <p:txBody>
          <a:bodyPr rtlCol="0"/>
          <a:lstStyle/>
          <a:p>
            <a:pPr rtl="0"/>
            <a:r>
              <a:rPr lang="pl" dirty="0" smtClean="0"/>
              <a:t>MODUŁ III</a:t>
            </a:r>
            <a:endParaRPr lang="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8822116" y="3095350"/>
            <a:ext cx="2743200" cy="1131813"/>
          </a:xfrm>
        </p:spPr>
        <p:txBody>
          <a:bodyPr rtlCol="0"/>
          <a:lstStyle/>
          <a:p>
            <a:r>
              <a:rPr lang="pl" dirty="0"/>
              <a:t>Nauczyciel wraz z uczniami wybiera jedną lekturę do realizacji w tym module.</a:t>
            </a:r>
          </a:p>
          <a:p>
            <a:pPr rtl="0"/>
            <a:endParaRPr lang="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69" r="7269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5476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98127" y="644588"/>
            <a:ext cx="2743201" cy="2322178"/>
          </a:xfrm>
        </p:spPr>
        <p:txBody>
          <a:bodyPr rtlCol="0"/>
          <a:lstStyle/>
          <a:p>
            <a:pPr rtl="0"/>
            <a:r>
              <a:rPr lang="pl" dirty="0" smtClean="0"/>
              <a:t>MODUŁ III</a:t>
            </a:r>
            <a:endParaRPr lang="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8822116" y="3095350"/>
            <a:ext cx="2743200" cy="1131813"/>
          </a:xfrm>
        </p:spPr>
        <p:txBody>
          <a:bodyPr rtlCol="0"/>
          <a:lstStyle/>
          <a:p>
            <a:r>
              <a:rPr lang="pl" dirty="0"/>
              <a:t>Nauczyciel wraz z uczniami wybiera </a:t>
            </a:r>
            <a:r>
              <a:rPr lang="pl" dirty="0" smtClean="0"/>
              <a:t>minimum cztery zadania do realizacji.</a:t>
            </a:r>
            <a:endParaRPr lang="pl" dirty="0"/>
          </a:p>
          <a:p>
            <a:pPr rtl="0"/>
            <a:endParaRPr lang="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59417" y="458387"/>
            <a:ext cx="751667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        ZADANIA </a:t>
            </a:r>
            <a:r>
              <a:rPr lang="pl-PL" sz="1600" b="1" dirty="0"/>
              <a:t>DO WYKONANIA</a:t>
            </a:r>
            <a:r>
              <a:rPr lang="pl-PL" sz="1600" b="1" dirty="0" smtClean="0"/>
              <a:t>:</a:t>
            </a:r>
          </a:p>
          <a:p>
            <a:endParaRPr lang="pl-PL" sz="1600" dirty="0"/>
          </a:p>
          <a:p>
            <a:pPr lvl="1"/>
            <a:r>
              <a:rPr lang="pl-PL" sz="1600" dirty="0" smtClean="0"/>
              <a:t>1. W </a:t>
            </a:r>
            <a:r>
              <a:rPr lang="pl-PL" sz="1600" dirty="0"/>
              <a:t>LEKTURNIKU uzupełnijcie strony związane z trzecią przeczytaną lekturą- </a:t>
            </a:r>
            <a:r>
              <a:rPr lang="pl-PL" sz="1600" b="1" dirty="0"/>
              <a:t>to zadanie jest obowiązkowe!!! Wybierzcie jeszcze trzy zadania.</a:t>
            </a:r>
            <a:endParaRPr lang="pl-PL" sz="1600" dirty="0"/>
          </a:p>
          <a:p>
            <a:pPr lvl="1"/>
            <a:r>
              <a:rPr lang="pl-PL" sz="1600" dirty="0" smtClean="0"/>
              <a:t>2. Zorganizujcie </a:t>
            </a:r>
            <a:r>
              <a:rPr lang="pl-PL" sz="1600" dirty="0"/>
              <a:t>w klasie konkurs recytatorski.</a:t>
            </a:r>
          </a:p>
          <a:p>
            <a:pPr lvl="1"/>
            <a:r>
              <a:rPr lang="pl-PL" sz="1600" dirty="0" smtClean="0"/>
              <a:t>3. Zbierzcie </a:t>
            </a:r>
            <a:r>
              <a:rPr lang="pl-PL" sz="1600" dirty="0"/>
              <a:t>informacje o autorze czytanej lektury i wykonajcie plakaty na jego temat. </a:t>
            </a:r>
          </a:p>
          <a:p>
            <a:pPr lvl="1"/>
            <a:r>
              <a:rPr lang="pl-PL" sz="1600" dirty="0" smtClean="0"/>
              <a:t>4. Przygotujcie </a:t>
            </a:r>
            <a:r>
              <a:rPr lang="pl-PL" sz="1600" dirty="0"/>
              <a:t>klasowy lub szkolny happening lub festyn z okazji Światowego Dnia Książki, który przypada 23 kwietnia. Do tego zadania możecie zaprosić inną klasę, ale to Wy musicie być głównym organizatorem.</a:t>
            </a:r>
          </a:p>
          <a:p>
            <a:pPr lvl="1"/>
            <a:r>
              <a:rPr lang="pl-PL" sz="1600" dirty="0" smtClean="0"/>
              <a:t>5. Wykonajcie </a:t>
            </a:r>
            <a:r>
              <a:rPr lang="pl-PL" sz="1600" dirty="0"/>
              <a:t>sylwetę głównego bohatera wybranego utworu, który przeczytaliście. Sylweta musi stać i być trójwymiarowa. </a:t>
            </a:r>
          </a:p>
          <a:p>
            <a:pPr lvl="1"/>
            <a:r>
              <a:rPr lang="pl-PL" sz="1600" dirty="0" smtClean="0"/>
              <a:t>6. W </a:t>
            </a:r>
            <a:r>
              <a:rPr lang="pl-PL" sz="1600" dirty="0"/>
              <a:t>sali lub na korytarzu przy Waszej klasie zorganizujcie WYSTAWKĘ </a:t>
            </a:r>
            <a:r>
              <a:rPr lang="pl-PL" sz="1600" dirty="0" smtClean="0"/>
              <a:t>        na </a:t>
            </a:r>
            <a:r>
              <a:rPr lang="pl-PL" sz="1600" dirty="0"/>
              <a:t>temat czytanej lektury. W tym zadaniu mogą pomóc rodzice.</a:t>
            </a:r>
          </a:p>
          <a:p>
            <a:pPr lvl="1"/>
            <a:r>
              <a:rPr lang="pl-PL" sz="1600" dirty="0" smtClean="0"/>
              <a:t>7. Zorganizujcie </a:t>
            </a:r>
            <a:r>
              <a:rPr lang="pl-PL" sz="1600" dirty="0"/>
              <a:t>POKAZ MODY BAŚNIOWEJ. W tym zadaniu mogą wziąć udział również uczniowie innych klas jako modelki i modele. Na widownię zaproście rodziców, dyrektora lub inne osoby.</a:t>
            </a:r>
          </a:p>
          <a:p>
            <a:pPr lvl="1"/>
            <a:r>
              <a:rPr lang="pl-PL" sz="1600" dirty="0" smtClean="0"/>
              <a:t>8. Przygotujcie </a:t>
            </a:r>
            <a:r>
              <a:rPr lang="pl-PL" sz="1600" dirty="0"/>
              <a:t>przedstawienie teatralne do czytanego utworu. </a:t>
            </a:r>
          </a:p>
        </p:txBody>
      </p:sp>
    </p:spTree>
    <p:extLst>
      <p:ext uri="{BB962C8B-B14F-4D97-AF65-F5344CB8AC3E}">
        <p14:creationId xmlns="" xmlns:p14="http://schemas.microsoft.com/office/powerpoint/2010/main" val="3111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09311" y="0"/>
            <a:ext cx="9372600" cy="1200416"/>
          </a:xfrm>
        </p:spPr>
        <p:txBody>
          <a:bodyPr rtlCol="0"/>
          <a:lstStyle/>
          <a:p>
            <a:pPr rtl="0"/>
            <a:r>
              <a:rPr lang="pl" dirty="0" smtClean="0"/>
              <a:t>CZYNNOŚCI PODSUMOWUJĄCE - ewaluacja </a:t>
            </a:r>
            <a:endParaRPr lang="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898902" y="1600200"/>
            <a:ext cx="10554345" cy="4114800"/>
          </a:xfrm>
        </p:spPr>
        <p:txBody>
          <a:bodyPr rtlCol="0">
            <a:normAutofit/>
          </a:bodyPr>
          <a:lstStyle/>
          <a:p>
            <a:pPr marL="45720" indent="0" rtl="0">
              <a:lnSpc>
                <a:spcPct val="160000"/>
              </a:lnSpc>
              <a:buNone/>
            </a:pPr>
            <a:r>
              <a:rPr lang="pl-PL" dirty="0" smtClean="0"/>
              <a:t>W maju 2020 roku nastąpi podsumowanie projektu.</a:t>
            </a:r>
          </a:p>
          <a:p>
            <a:pPr marL="45720" indent="0" algn="just" rtl="0">
              <a:lnSpc>
                <a:spcPct val="160000"/>
              </a:lnSpc>
              <a:buNone/>
            </a:pPr>
            <a:r>
              <a:rPr lang="pl-PL" dirty="0"/>
              <a:t>E</a:t>
            </a:r>
            <a:r>
              <a:rPr lang="pl-PL" dirty="0" smtClean="0"/>
              <a:t>waluacja projektu odbędzie się z wykorzystaniem następujących narzędzi:</a:t>
            </a:r>
          </a:p>
          <a:p>
            <a:pPr>
              <a:lnSpc>
                <a:spcPct val="160000"/>
              </a:lnSpc>
            </a:pPr>
            <a:r>
              <a:rPr lang="pl-PL" dirty="0" err="1" smtClean="0"/>
              <a:t>Lekturnik</a:t>
            </a:r>
            <a:r>
              <a:rPr lang="pl-PL" dirty="0" smtClean="0"/>
              <a:t> </a:t>
            </a:r>
            <a:r>
              <a:rPr lang="pl-PL" dirty="0"/>
              <a:t>dla każdego ucznia z umieszczoną w niej kartą samooceny po każdym module </a:t>
            </a:r>
            <a:r>
              <a:rPr lang="pl-PL" dirty="0" smtClean="0"/>
              <a:t> i </a:t>
            </a:r>
            <a:r>
              <a:rPr lang="pl-PL" dirty="0"/>
              <a:t>na zakończenie, 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ankieta </a:t>
            </a:r>
            <a:r>
              <a:rPr lang="pl-PL" dirty="0"/>
              <a:t>dla rodziców po zakończonym projekcie</a:t>
            </a:r>
            <a:r>
              <a:rPr lang="pl-PL" dirty="0" smtClean="0"/>
              <a:t>.</a:t>
            </a:r>
            <a:endParaRPr lang="pl-PL" dirty="0"/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 dirty="0" smtClean="0"/>
              <a:t>CO PRZYNIESIE EWALUACJA?</a:t>
            </a:r>
            <a:endParaRPr lang="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898247" y="1823150"/>
            <a:ext cx="8625102" cy="3337560"/>
          </a:xfrm>
        </p:spPr>
        <p:txBody>
          <a:bodyPr rtlCol="0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Szczegółowa analiza wyników ankiety oraz kart samooceny uczniów pozwoli ocenić stopień realizacji zamierzonych celów. Działania te pomogą wyciągnąć wnioski, zaplanować pracę i ewentualnie zmodyfikować metody pracy. </a:t>
            </a:r>
            <a:endParaRPr lang="pl-PL" dirty="0" smtClean="0"/>
          </a:p>
          <a:p>
            <a:pPr algn="just">
              <a:lnSpc>
                <a:spcPct val="150000"/>
              </a:lnSpc>
            </a:pPr>
            <a:r>
              <a:rPr lang="pl-PL" dirty="0" smtClean="0"/>
              <a:t>Podjęta </a:t>
            </a:r>
            <a:r>
              <a:rPr lang="pl-PL" dirty="0"/>
              <a:t>zostanie także decyzja o ewentualnej kontynuacji innowacji </a:t>
            </a:r>
            <a:r>
              <a:rPr lang="pl-PL" dirty="0" smtClean="0"/>
              <a:t>w </a:t>
            </a:r>
            <a:r>
              <a:rPr lang="pl-PL" dirty="0"/>
              <a:t>tej grupie. </a:t>
            </a:r>
            <a:endParaRPr lang="pl-PL" dirty="0" smtClean="0"/>
          </a:p>
          <a:p>
            <a:pPr algn="just">
              <a:lnSpc>
                <a:spcPct val="150000"/>
              </a:lnSpc>
            </a:pPr>
            <a:r>
              <a:rPr lang="pl-PL" dirty="0" smtClean="0"/>
              <a:t>Wszystkie </a:t>
            </a:r>
            <a:r>
              <a:rPr lang="pl-PL" dirty="0"/>
              <a:t>wyniki i uwagi zostaną </a:t>
            </a:r>
            <a:r>
              <a:rPr lang="pl-PL" dirty="0" smtClean="0"/>
              <a:t>opracowane w </a:t>
            </a:r>
            <a:r>
              <a:rPr lang="pl-PL" dirty="0"/>
              <a:t>sprawozdaniu końcowym oraz udostępnione dyrektorowi szkoły.</a:t>
            </a:r>
          </a:p>
          <a:p>
            <a:pPr algn="just" rt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52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71345" y="2738033"/>
            <a:ext cx="9372600" cy="1200416"/>
          </a:xfrm>
        </p:spPr>
        <p:txBody>
          <a:bodyPr rtlCol="0"/>
          <a:lstStyle/>
          <a:p>
            <a:pPr rtl="0"/>
            <a:r>
              <a:rPr lang="pl" dirty="0" smtClean="0"/>
              <a:t>Dziękuję za uwagę!</a:t>
            </a:r>
            <a:endParaRPr lang="pl" dirty="0"/>
          </a:p>
        </p:txBody>
      </p:sp>
    </p:spTree>
    <p:extLst>
      <p:ext uri="{BB962C8B-B14F-4D97-AF65-F5344CB8AC3E}">
        <p14:creationId xmlns="" xmlns:p14="http://schemas.microsoft.com/office/powerpoint/2010/main" val="33529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7569771" cy="731520"/>
          </a:xfrm>
        </p:spPr>
        <p:txBody>
          <a:bodyPr rtlCol="0">
            <a:normAutofit/>
          </a:bodyPr>
          <a:lstStyle/>
          <a:p>
            <a:pPr rtl="0"/>
            <a:r>
              <a:rPr lang="pl" dirty="0" smtClean="0"/>
              <a:t>INFORMACJE NA TEMAT INNOWACJI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2049717" y="1319784"/>
            <a:ext cx="9372600" cy="5105400"/>
          </a:xfrm>
        </p:spPr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pl-PL" sz="1600" b="1" dirty="0" smtClean="0"/>
              <a:t>UCZESTNICY</a:t>
            </a:r>
            <a:r>
              <a:rPr lang="pl-PL" sz="1600" b="1" dirty="0"/>
              <a:t>:</a:t>
            </a:r>
            <a:endParaRPr lang="pl-PL" sz="1600" dirty="0"/>
          </a:p>
          <a:p>
            <a:pPr>
              <a:lnSpc>
                <a:spcPct val="150000"/>
              </a:lnSpc>
            </a:pPr>
            <a:r>
              <a:rPr lang="pl-PL" sz="1600" dirty="0"/>
              <a:t>uczniowie </a:t>
            </a:r>
            <a:r>
              <a:rPr lang="pl-PL" sz="1600" dirty="0" smtClean="0"/>
              <a:t>klas I –III  szkół podstawowych. Za uczestnika uznaje się jeden zespół klasowy.</a:t>
            </a:r>
            <a:endParaRPr lang="pl-PL" sz="1600" dirty="0" smtClean="0"/>
          </a:p>
          <a:p>
            <a:pPr marL="45720" indent="0">
              <a:buNone/>
            </a:pPr>
            <a:r>
              <a:rPr lang="pl-PL" sz="1600" b="1" dirty="0"/>
              <a:t>CZAS TRWANIA </a:t>
            </a:r>
            <a:r>
              <a:rPr lang="pl-PL" sz="1600" b="1" dirty="0" smtClean="0"/>
              <a:t>INNOWACJI:</a:t>
            </a:r>
            <a:endParaRPr lang="pl-PL" sz="1600" dirty="0"/>
          </a:p>
          <a:p>
            <a:r>
              <a:rPr lang="pl-PL" sz="1600" dirty="0"/>
              <a:t>od</a:t>
            </a:r>
            <a:r>
              <a:rPr lang="pl-PL" sz="1600" b="1" dirty="0"/>
              <a:t> </a:t>
            </a:r>
            <a:r>
              <a:rPr lang="pl-PL" sz="1600" b="1" dirty="0" smtClean="0"/>
              <a:t>2 września </a:t>
            </a:r>
            <a:r>
              <a:rPr lang="pl-PL" sz="1600" b="1" dirty="0"/>
              <a:t>2019</a:t>
            </a:r>
            <a:r>
              <a:rPr lang="pl-PL" sz="1600" dirty="0"/>
              <a:t> roku do </a:t>
            </a:r>
            <a:r>
              <a:rPr lang="pl-PL" sz="1600" b="1" dirty="0" smtClean="0"/>
              <a:t>31 maja </a:t>
            </a:r>
            <a:r>
              <a:rPr lang="pl-PL" sz="1600" b="1" dirty="0"/>
              <a:t>2020</a:t>
            </a:r>
            <a:r>
              <a:rPr lang="pl-PL" sz="1600" dirty="0"/>
              <a:t> </a:t>
            </a:r>
            <a:r>
              <a:rPr lang="pl-PL" sz="1600" dirty="0" smtClean="0"/>
              <a:t>roku</a:t>
            </a:r>
          </a:p>
          <a:p>
            <a:r>
              <a:rPr lang="pl-PL" sz="1600" b="1" dirty="0"/>
              <a:t>CELE PROJEKTU:</a:t>
            </a:r>
            <a:endParaRPr lang="pl-PL" sz="1600" dirty="0"/>
          </a:p>
          <a:p>
            <a:pPr lvl="1"/>
            <a:r>
              <a:rPr lang="pl-PL" sz="1600" dirty="0"/>
              <a:t>rozbudzanie u uczniów ciekawości literackiej,</a:t>
            </a:r>
          </a:p>
          <a:p>
            <a:pPr lvl="1"/>
            <a:r>
              <a:rPr lang="pl-PL" sz="1600" dirty="0"/>
              <a:t>rozwijanie aktywności czytelniczej,</a:t>
            </a:r>
          </a:p>
          <a:p>
            <a:pPr lvl="1"/>
            <a:r>
              <a:rPr lang="pl-PL" sz="1600" dirty="0"/>
              <a:t>doskonalenie czytania ze zrozumieniem oraz aktywnego słuchania,</a:t>
            </a:r>
          </a:p>
          <a:p>
            <a:pPr lvl="1"/>
            <a:r>
              <a:rPr lang="pl-PL" sz="1600" dirty="0"/>
              <a:t>zachęcanie rodziców do czytania dzieciom,</a:t>
            </a:r>
          </a:p>
          <a:p>
            <a:pPr lvl="1"/>
            <a:r>
              <a:rPr lang="pl-PL" sz="1600" dirty="0"/>
              <a:t>integracja zespołu klasowego,</a:t>
            </a:r>
          </a:p>
          <a:p>
            <a:pPr lvl="1"/>
            <a:r>
              <a:rPr lang="pl-PL" sz="1600" dirty="0"/>
              <a:t>współpraca placówek oświatowych z terenu całego kraju i zagranicznych szkół polonijnych.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 dirty="0" smtClean="0"/>
              <a:t>W innowacji weźmie udział</a:t>
            </a:r>
            <a:endParaRPr lang="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K</a:t>
            </a:r>
            <a:r>
              <a:rPr lang="pl" dirty="0" smtClean="0"/>
              <a:t>lasa </a:t>
            </a:r>
            <a:r>
              <a:rPr lang="pl" b="1" dirty="0" smtClean="0">
                <a:solidFill>
                  <a:srgbClr val="FF0000"/>
                </a:solidFill>
              </a:rPr>
              <a:t>...Ia.......</a:t>
            </a:r>
          </a:p>
          <a:p>
            <a:pPr marL="45720" indent="0" rtl="0">
              <a:buNone/>
            </a:pPr>
            <a:r>
              <a:rPr lang="pl" dirty="0" smtClean="0"/>
              <a:t>  </a:t>
            </a:r>
            <a:r>
              <a:rPr lang="pl" dirty="0" smtClean="0">
                <a:solidFill>
                  <a:srgbClr val="0070C0"/>
                </a:solidFill>
              </a:rPr>
              <a:t>Publicznej Szkoły Podstawowej im.gen. Marcina Kątskiego w Kątach</a:t>
            </a:r>
            <a:endParaRPr lang="pl" dirty="0">
              <a:solidFill>
                <a:srgbClr val="0070C0"/>
              </a:solidFill>
            </a:endParaRPr>
          </a:p>
          <a:p>
            <a:pPr rtl="0"/>
            <a:r>
              <a:rPr lang="pl" dirty="0" smtClean="0"/>
              <a:t>Łączna ilość uczniów: 19</a:t>
            </a:r>
            <a:endParaRPr lang="pl" dirty="0"/>
          </a:p>
          <a:p>
            <a:pPr rtl="0"/>
            <a:r>
              <a:rPr lang="pl-PL" dirty="0" smtClean="0"/>
              <a:t>N</a:t>
            </a:r>
            <a:r>
              <a:rPr lang="pl" dirty="0" smtClean="0"/>
              <a:t>auczyciel:  </a:t>
            </a:r>
            <a:r>
              <a:rPr lang="pl" b="1" dirty="0" smtClean="0">
                <a:solidFill>
                  <a:srgbClr val="C00000"/>
                </a:solidFill>
              </a:rPr>
              <a:t>Mariola Leśniak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Lekturki</a:t>
            </a:r>
            <a:r>
              <a:rPr lang="pl-PL" dirty="0" smtClean="0"/>
              <a:t> spod chmurki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/>
              <a:t>CZYTAM Z KLASĄ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1197" y="1420678"/>
            <a:ext cx="9372600" cy="1200416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" b="1" dirty="0" smtClean="0">
                <a:solidFill>
                  <a:schemeClr val="accent3"/>
                </a:solidFill>
              </a:rPr>
              <a:t>PRZED PRZYSTĄPIENIEM DO INNOWACJI...</a:t>
            </a:r>
            <a:br>
              <a:rPr lang="pl" b="1" dirty="0" smtClean="0">
                <a:solidFill>
                  <a:schemeClr val="accent3"/>
                </a:solidFill>
              </a:rPr>
            </a:br>
            <a:r>
              <a:rPr lang="pl" dirty="0"/>
              <a:t> </a:t>
            </a:r>
            <a:r>
              <a:rPr lang="pl" dirty="0" smtClean="0"/>
              <a:t> </a:t>
            </a:r>
            <a:r>
              <a:rPr lang="pl" sz="2700" b="1" dirty="0" smtClean="0"/>
              <a:t>czynności </a:t>
            </a:r>
            <a:r>
              <a:rPr lang="pl" sz="2700" b="1" dirty="0"/>
              <a:t>organizacyjne</a:t>
            </a:r>
            <a:r>
              <a:rPr lang="pl" sz="2700" b="1" dirty="0" smtClean="0"/>
              <a:t/>
            </a:r>
            <a:br>
              <a:rPr lang="pl" sz="2700" b="1" dirty="0" smtClean="0"/>
            </a:br>
            <a:r>
              <a:rPr lang="pl" sz="2700" b="1" dirty="0" smtClean="0"/>
              <a:t>przewidziane na wrzesień 2019 roku: </a:t>
            </a:r>
            <a:endParaRPr lang="pl" sz="27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8729" y="2863312"/>
            <a:ext cx="8935068" cy="39946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dirty="0" smtClean="0"/>
              <a:t>nauczyciel zbierze od rodziców </a:t>
            </a:r>
            <a:r>
              <a:rPr lang="pl-PL" b="1" dirty="0" smtClean="0"/>
              <a:t>zgody</a:t>
            </a:r>
            <a:r>
              <a:rPr lang="pl-PL" dirty="0" smtClean="0"/>
              <a:t> na udział uczniów w projekcie CZYTAM Z KLASĄ oraz na wykorzystanie wizerunku dzieci,</a:t>
            </a:r>
          </a:p>
          <a:p>
            <a:pPr>
              <a:lnSpc>
                <a:spcPct val="150000"/>
              </a:lnSpc>
            </a:pPr>
            <a:r>
              <a:rPr lang="pl-PL" dirty="0"/>
              <a:t>z</a:t>
            </a:r>
            <a:r>
              <a:rPr lang="pl-PL" dirty="0" smtClean="0"/>
              <a:t>gody te nauczyciel pobierze ze strony projektu,</a:t>
            </a:r>
          </a:p>
          <a:p>
            <a:pPr>
              <a:lnSpc>
                <a:spcPct val="150000"/>
              </a:lnSpc>
            </a:pPr>
            <a:r>
              <a:rPr lang="pl-PL" dirty="0"/>
              <a:t>r</a:t>
            </a:r>
            <a:r>
              <a:rPr lang="pl-PL" dirty="0" smtClean="0"/>
              <a:t>ównież ze strony projektu zostaną pobrane darmowe </a:t>
            </a:r>
            <a:r>
              <a:rPr lang="pl-PL" b="1" dirty="0" smtClean="0"/>
              <a:t>LEKTURNIKI</a:t>
            </a:r>
            <a:r>
              <a:rPr lang="pl-PL" dirty="0" smtClean="0"/>
              <a:t>, które nauczyciel wydrukuje dla każdego ucznia.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7833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5668801" cy="1685441"/>
          </a:xfrm>
        </p:spPr>
        <p:txBody>
          <a:bodyPr rtlCol="0"/>
          <a:lstStyle/>
          <a:p>
            <a:pPr rtl="0"/>
            <a:r>
              <a:rPr lang="pl" dirty="0" smtClean="0"/>
              <a:t>SZCZEGÓŁOWY OPIS MODUŁÓW</a:t>
            </a:r>
            <a:endParaRPr lang="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34" y="3446437"/>
            <a:ext cx="6461227" cy="24584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98127" y="644588"/>
            <a:ext cx="2743201" cy="2322178"/>
          </a:xfrm>
        </p:spPr>
        <p:txBody>
          <a:bodyPr rtlCol="0"/>
          <a:lstStyle/>
          <a:p>
            <a:pPr rtl="0"/>
            <a:r>
              <a:rPr lang="pl" dirty="0" smtClean="0"/>
              <a:t>MODUŁ I</a:t>
            </a:r>
            <a:endParaRPr lang="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8822116" y="3095350"/>
            <a:ext cx="2743200" cy="1131813"/>
          </a:xfrm>
        </p:spPr>
        <p:txBody>
          <a:bodyPr rtlCol="0"/>
          <a:lstStyle/>
          <a:p>
            <a:pPr rtl="0"/>
            <a:r>
              <a:rPr lang="pl" dirty="0" smtClean="0"/>
              <a:t>Nauczyciel wraz z uczniami wybiera jedną lekturę do realizacji w tym module.</a:t>
            </a:r>
            <a:endParaRPr lang="pl" dirty="0"/>
          </a:p>
        </p:txBody>
      </p:sp>
      <p:pic>
        <p:nvPicPr>
          <p:cNvPr id="9" name="Symbol zastępczy obrazu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11" r="5411"/>
          <a:stretch>
            <a:fillRect/>
          </a:stretch>
        </p:blipFill>
        <p:spPr>
          <a:xfrm>
            <a:off x="1640588" y="725191"/>
            <a:ext cx="6217054" cy="4522770"/>
          </a:xfrm>
        </p:spPr>
      </p:pic>
    </p:spTree>
    <p:extLst>
      <p:ext uri="{BB962C8B-B14F-4D97-AF65-F5344CB8AC3E}">
        <p14:creationId xmlns="" xmlns:p14="http://schemas.microsoft.com/office/powerpoint/2010/main" val="16091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98127" y="644588"/>
            <a:ext cx="2743201" cy="2322178"/>
          </a:xfrm>
        </p:spPr>
        <p:txBody>
          <a:bodyPr rtlCol="0"/>
          <a:lstStyle/>
          <a:p>
            <a:pPr rtl="0"/>
            <a:r>
              <a:rPr lang="pl" dirty="0" smtClean="0"/>
              <a:t>MODUŁ I</a:t>
            </a:r>
            <a:endParaRPr lang="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8822116" y="3095350"/>
            <a:ext cx="2743200" cy="1131813"/>
          </a:xfrm>
        </p:spPr>
        <p:txBody>
          <a:bodyPr rtlCol="0"/>
          <a:lstStyle/>
          <a:p>
            <a:pPr rtl="0"/>
            <a:r>
              <a:rPr lang="pl" dirty="0" smtClean="0"/>
              <a:t>Nauczyciel wraz z uczniami wybiera co najmiej cztery zadania do wykonania.</a:t>
            </a:r>
            <a:endParaRPr lang="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1412" y="581497"/>
            <a:ext cx="74546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        ZADANIA </a:t>
            </a:r>
            <a:r>
              <a:rPr lang="pl-PL" sz="1600" b="1" dirty="0"/>
              <a:t>DO WYKONANIA</a:t>
            </a:r>
            <a:r>
              <a:rPr lang="pl-PL" sz="1600" b="1" dirty="0" smtClean="0"/>
              <a:t>:</a:t>
            </a:r>
          </a:p>
          <a:p>
            <a:endParaRPr lang="pl-PL" sz="1600" dirty="0"/>
          </a:p>
          <a:p>
            <a:pPr lvl="1"/>
            <a:r>
              <a:rPr lang="pl-PL" sz="1600" dirty="0" smtClean="0"/>
              <a:t>1. W </a:t>
            </a:r>
            <a:r>
              <a:rPr lang="pl-PL" sz="1600" dirty="0"/>
              <a:t>LEKTURNIKU pokolorujcie okładkę, podpiszcie się i uzupełnijcie strony związane z pierwszą przeczytaną lekturą- </a:t>
            </a:r>
            <a:r>
              <a:rPr lang="pl-PL" sz="1600" b="1" dirty="0"/>
              <a:t>to zadanie jest obowiązkowe!!!  Wybierzcie jeszcze trzy zadania.</a:t>
            </a:r>
            <a:endParaRPr lang="pl-PL" sz="1600" dirty="0"/>
          </a:p>
          <a:p>
            <a:pPr lvl="1"/>
            <a:r>
              <a:rPr lang="pl-PL" sz="1600" dirty="0" smtClean="0"/>
              <a:t>2. Zaprojektujcie </a:t>
            </a:r>
            <a:r>
              <a:rPr lang="pl-PL" sz="1600" dirty="0"/>
              <a:t>i wykonajcie zakładki do książek, które będą nawiązywały do przeczytanej lektury. Wykonane zakładki podarujcie komuś, kogo lubicie.</a:t>
            </a:r>
          </a:p>
          <a:p>
            <a:pPr lvl="1"/>
            <a:r>
              <a:rPr lang="pl-PL" sz="1600" dirty="0" smtClean="0"/>
              <a:t>3. W </a:t>
            </a:r>
            <a:r>
              <a:rPr lang="pl-PL" sz="1600" dirty="0"/>
              <a:t>grupach lub wspólnie (z dostępnych materiałów) wykonajcie makietę, która przedstawiać będzie dowolną scenę z czytanej lektury.</a:t>
            </a:r>
          </a:p>
          <a:p>
            <a:pPr lvl="1"/>
            <a:r>
              <a:rPr lang="pl-PL" sz="1600" dirty="0" smtClean="0"/>
              <a:t>4. Przygotujcie </a:t>
            </a:r>
            <a:r>
              <a:rPr lang="pl-PL" sz="1600" dirty="0"/>
              <a:t>plakat zachęcający innych do przeczytania tej lektury.</a:t>
            </a:r>
          </a:p>
          <a:p>
            <a:pPr lvl="1"/>
            <a:r>
              <a:rPr lang="pl-PL" sz="1600" dirty="0" smtClean="0"/>
              <a:t>5. Przygotujcie </a:t>
            </a:r>
            <a:r>
              <a:rPr lang="pl-PL" sz="1600" dirty="0"/>
              <a:t>w klasie KĄCIK CZYTELNICZY i umieśćcie w nim plakat PROJEKTU.</a:t>
            </a:r>
          </a:p>
          <a:p>
            <a:pPr lvl="1"/>
            <a:r>
              <a:rPr lang="pl-PL" sz="1600" dirty="0" smtClean="0"/>
              <a:t>6. W </a:t>
            </a:r>
            <a:r>
              <a:rPr lang="pl-PL" sz="1600" dirty="0"/>
              <a:t>sali lub na korytarzu przy Waszej klasie zorganizujcie WYSTAWKĘ </a:t>
            </a:r>
            <a:r>
              <a:rPr lang="pl-PL" sz="1600" dirty="0" smtClean="0"/>
              <a:t>        na </a:t>
            </a:r>
            <a:r>
              <a:rPr lang="pl-PL" sz="1600" dirty="0"/>
              <a:t>temat czytanej lektury. W tym zadaniu mogą pomóc rodzice.</a:t>
            </a:r>
          </a:p>
          <a:p>
            <a:pPr lvl="1"/>
            <a:r>
              <a:rPr lang="pl-PL" sz="1600" dirty="0" smtClean="0"/>
              <a:t>7. Zaproście </a:t>
            </a:r>
            <a:r>
              <a:rPr lang="pl-PL" sz="1600" dirty="0"/>
              <a:t>gościa (dyrektora, wójta, rodzica, woźnego, innego nauczyciela), który poczyta Wam fragmenty lektury.</a:t>
            </a:r>
          </a:p>
          <a:p>
            <a:pPr lvl="1"/>
            <a:r>
              <a:rPr lang="pl-PL" sz="1600" dirty="0" smtClean="0"/>
              <a:t>8. Na </a:t>
            </a:r>
            <a:r>
              <a:rPr lang="pl-PL" sz="1600" dirty="0"/>
              <a:t>dużym arkuszu szarego papieru (wspólnie lub w grupach) odrysujcie kontur jednego/ej z Was i z tego konturu wykonajcie postać głównego bohatera. Technika wykonania dowolna.</a:t>
            </a:r>
          </a:p>
        </p:txBody>
      </p:sp>
    </p:spTree>
    <p:extLst>
      <p:ext uri="{BB962C8B-B14F-4D97-AF65-F5344CB8AC3E}">
        <p14:creationId xmlns="" xmlns:p14="http://schemas.microsoft.com/office/powerpoint/2010/main" val="42860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98127" y="644588"/>
            <a:ext cx="2743201" cy="2322178"/>
          </a:xfrm>
        </p:spPr>
        <p:txBody>
          <a:bodyPr rtlCol="0"/>
          <a:lstStyle/>
          <a:p>
            <a:pPr rtl="0"/>
            <a:r>
              <a:rPr lang="pl" dirty="0" smtClean="0"/>
              <a:t>MODUŁ II</a:t>
            </a:r>
            <a:endParaRPr lang="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8822116" y="3095350"/>
            <a:ext cx="2743200" cy="1131813"/>
          </a:xfrm>
        </p:spPr>
        <p:txBody>
          <a:bodyPr rtlCol="0"/>
          <a:lstStyle/>
          <a:p>
            <a:pPr rtl="0"/>
            <a:r>
              <a:rPr lang="pl" dirty="0" smtClean="0"/>
              <a:t>Nauczyciel wraz z uczniami wybiera jedną lekturę do realizacji w tym module.</a:t>
            </a:r>
            <a:endParaRPr lang="pl" dirty="0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47" r="814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4359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wiące się dzieci 16: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2258_TF03461883_TF03461883" id="{CB1E742B-07C7-400E-AC72-0F240E4DAFC6}" vid="{6946C01C-0A18-4EED-B65C-F3BDDA07F56C}"/>
    </a:ext>
  </a:extLst>
</a:theme>
</file>

<file path=ppt/theme/theme2.xml><?xml version="1.0" encoding="utf-8"?>
<a:theme xmlns:a="http://schemas.openxmlformats.org/drawingml/2006/main" name="Motyw pakietu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związana z edukacją z bawiącymi się dziećmi (ilustracja w stylu kreskówki, panoramiczna)</Template>
  <TotalTime>83</TotalTime>
  <Words>726</Words>
  <Application>Microsoft Office PowerPoint</Application>
  <PresentationFormat>Niestandardowy</PresentationFormat>
  <Paragraphs>89</Paragraphs>
  <Slides>15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Bawiące się dzieci 16:9</vt:lpstr>
      <vt:lpstr>INNOWACJA PEDAGOGICZNA</vt:lpstr>
      <vt:lpstr>INFORMACJE NA TEMAT INNOWACJI</vt:lpstr>
      <vt:lpstr>W innowacji weźmie udział</vt:lpstr>
      <vt:lpstr>Lekturki spod chmurki</vt:lpstr>
      <vt:lpstr>PRZED PRZYSTĄPIENIEM DO INNOWACJI...   czynności organizacyjne przewidziane na wrzesień 2019 roku: </vt:lpstr>
      <vt:lpstr>SZCZEGÓŁOWY OPIS MODUŁÓW</vt:lpstr>
      <vt:lpstr>MODUŁ I</vt:lpstr>
      <vt:lpstr>MODUŁ I</vt:lpstr>
      <vt:lpstr>MODUŁ II</vt:lpstr>
      <vt:lpstr>MODUŁ II</vt:lpstr>
      <vt:lpstr>MODUŁ III</vt:lpstr>
      <vt:lpstr>MODUŁ III</vt:lpstr>
      <vt:lpstr>CZYNNOŚCI PODSUMOWUJĄCE - ewaluacja </vt:lpstr>
      <vt:lpstr>CO PRZYNIESIE EWALUACJA?</vt:lpstr>
      <vt:lpstr>Dziękuję za uwagę!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INNOWACJA PEDAGOGICZNA</dc:title>
  <dc:creator>Honorata</dc:creator>
  <cp:lastModifiedBy>HP</cp:lastModifiedBy>
  <cp:revision>12</cp:revision>
  <dcterms:created xsi:type="dcterms:W3CDTF">2019-08-07T09:51:29Z</dcterms:created>
  <dcterms:modified xsi:type="dcterms:W3CDTF">2019-12-17T19:41:02Z</dcterms:modified>
</cp:coreProperties>
</file>