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8" r:id="rId7"/>
    <p:sldId id="269" r:id="rId8"/>
    <p:sldId id="270" r:id="rId9"/>
    <p:sldId id="274" r:id="rId10"/>
    <p:sldId id="271" r:id="rId11"/>
    <p:sldId id="272" r:id="rId12"/>
    <p:sldId id="273" r:id="rId13"/>
    <p:sldId id="275" r:id="rId14"/>
    <p:sldId id="276" r:id="rId15"/>
    <p:sldId id="277" r:id="rId16"/>
    <p:sldId id="27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6D41F17-D915-445E-A90D-102D5A80FFB1}" type="datetimeFigureOut">
              <a:rPr lang="pl-PL" smtClean="0"/>
              <a:t>21.09.2022</a:t>
            </a:fld>
            <a:endParaRPr lang="pl-PL"/>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pl-PL"/>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D616013-27C6-4F2B-A780-32F8F7134494}" type="slidenum">
              <a:rPr lang="pl-PL" smtClean="0"/>
              <a:t>‹#›</a:t>
            </a:fld>
            <a:endParaRPr lang="pl-PL"/>
          </a:p>
        </p:txBody>
      </p:sp>
    </p:spTree>
    <p:extLst>
      <p:ext uri="{BB962C8B-B14F-4D97-AF65-F5344CB8AC3E}">
        <p14:creationId xmlns:p14="http://schemas.microsoft.com/office/powerpoint/2010/main" val="91925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D41F17-D915-445E-A90D-102D5A80FFB1}" type="datetimeFigureOut">
              <a:rPr lang="pl-PL" smtClean="0"/>
              <a:t>21.09.2022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D616013-27C6-4F2B-A780-32F8F7134494}" type="slidenum">
              <a:rPr lang="pl-PL" smtClean="0"/>
              <a:t>‹#›</a:t>
            </a:fld>
            <a:endParaRPr lang="pl-PL"/>
          </a:p>
        </p:txBody>
      </p:sp>
    </p:spTree>
    <p:extLst>
      <p:ext uri="{BB962C8B-B14F-4D97-AF65-F5344CB8AC3E}">
        <p14:creationId xmlns:p14="http://schemas.microsoft.com/office/powerpoint/2010/main" val="2951057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D41F17-D915-445E-A90D-102D5A80FFB1}" type="datetimeFigureOut">
              <a:rPr lang="pl-PL" smtClean="0"/>
              <a:t>21.09.2022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D616013-27C6-4F2B-A780-32F8F7134494}" type="slidenum">
              <a:rPr lang="pl-PL" smtClean="0"/>
              <a:t>‹#›</a:t>
            </a:fld>
            <a:endParaRPr lang="pl-PL"/>
          </a:p>
        </p:txBody>
      </p:sp>
    </p:spTree>
    <p:extLst>
      <p:ext uri="{BB962C8B-B14F-4D97-AF65-F5344CB8AC3E}">
        <p14:creationId xmlns:p14="http://schemas.microsoft.com/office/powerpoint/2010/main" val="249358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D41F17-D915-445E-A90D-102D5A80FFB1}" type="datetimeFigureOut">
              <a:rPr lang="pl-PL" smtClean="0"/>
              <a:t>21.09.2022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D616013-27C6-4F2B-A780-32F8F7134494}" type="slidenum">
              <a:rPr lang="pl-PL" smtClean="0"/>
              <a:t>‹#›</a:t>
            </a:fld>
            <a:endParaRPr lang="pl-PL"/>
          </a:p>
        </p:txBody>
      </p:sp>
    </p:spTree>
    <p:extLst>
      <p:ext uri="{BB962C8B-B14F-4D97-AF65-F5344CB8AC3E}">
        <p14:creationId xmlns:p14="http://schemas.microsoft.com/office/powerpoint/2010/main" val="92301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pl-PL"/>
              <a:t>Kliknij, aby edytować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B6D41F17-D915-445E-A90D-102D5A80FFB1}" type="datetimeFigureOut">
              <a:rPr lang="pl-PL" smtClean="0"/>
              <a:t>21.09.2022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D616013-27C6-4F2B-A780-32F8F7134494}" type="slidenum">
              <a:rPr lang="pl-PL" smtClean="0"/>
              <a:t>‹#›</a:t>
            </a:fld>
            <a:endParaRPr lang="pl-PL"/>
          </a:p>
        </p:txBody>
      </p:sp>
    </p:spTree>
    <p:extLst>
      <p:ext uri="{BB962C8B-B14F-4D97-AF65-F5344CB8AC3E}">
        <p14:creationId xmlns:p14="http://schemas.microsoft.com/office/powerpoint/2010/main" val="197217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D41F17-D915-445E-A90D-102D5A80FFB1}" type="datetimeFigureOut">
              <a:rPr lang="pl-PL" smtClean="0"/>
              <a:t>21.09.2022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D616013-27C6-4F2B-A780-32F8F7134494}" type="slidenum">
              <a:rPr lang="pl-PL" smtClean="0"/>
              <a:t>‹#›</a:t>
            </a:fld>
            <a:endParaRPr lang="pl-PL"/>
          </a:p>
        </p:txBody>
      </p:sp>
    </p:spTree>
    <p:extLst>
      <p:ext uri="{BB962C8B-B14F-4D97-AF65-F5344CB8AC3E}">
        <p14:creationId xmlns:p14="http://schemas.microsoft.com/office/powerpoint/2010/main" val="101262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D41F17-D915-445E-A90D-102D5A80FFB1}" type="datetimeFigureOut">
              <a:rPr lang="pl-PL" smtClean="0"/>
              <a:t>21.09.2022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AD616013-27C6-4F2B-A780-32F8F7134494}" type="slidenum">
              <a:rPr lang="pl-PL" smtClean="0"/>
              <a:t>‹#›</a:t>
            </a:fld>
            <a:endParaRPr lang="pl-PL"/>
          </a:p>
        </p:txBody>
      </p:sp>
    </p:spTree>
    <p:extLst>
      <p:ext uri="{BB962C8B-B14F-4D97-AF65-F5344CB8AC3E}">
        <p14:creationId xmlns:p14="http://schemas.microsoft.com/office/powerpoint/2010/main" val="396971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D41F17-D915-445E-A90D-102D5A80FFB1}" type="datetimeFigureOut">
              <a:rPr lang="pl-PL" smtClean="0"/>
              <a:t>21.09.2022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D616013-27C6-4F2B-A780-32F8F7134494}" type="slidenum">
              <a:rPr lang="pl-PL" smtClean="0"/>
              <a:t>‹#›</a:t>
            </a:fld>
            <a:endParaRPr lang="pl-PL"/>
          </a:p>
        </p:txBody>
      </p:sp>
    </p:spTree>
    <p:extLst>
      <p:ext uri="{BB962C8B-B14F-4D97-AF65-F5344CB8AC3E}">
        <p14:creationId xmlns:p14="http://schemas.microsoft.com/office/powerpoint/2010/main" val="359721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41F17-D915-445E-A90D-102D5A80FFB1}" type="datetimeFigureOut">
              <a:rPr lang="pl-PL" smtClean="0"/>
              <a:t>21.09.2022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AD616013-27C6-4F2B-A780-32F8F7134494}" type="slidenum">
              <a:rPr lang="pl-PL" smtClean="0"/>
              <a:t>‹#›</a:t>
            </a:fld>
            <a:endParaRPr lang="pl-PL"/>
          </a:p>
        </p:txBody>
      </p:sp>
    </p:spTree>
    <p:extLst>
      <p:ext uri="{BB962C8B-B14F-4D97-AF65-F5344CB8AC3E}">
        <p14:creationId xmlns:p14="http://schemas.microsoft.com/office/powerpoint/2010/main" val="266362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pl-PL"/>
              <a:t>Edytuj style wzorca tekstu</a:t>
            </a:r>
          </a:p>
        </p:txBody>
      </p:sp>
      <p:sp>
        <p:nvSpPr>
          <p:cNvPr id="5" name="Date Placeholder 4"/>
          <p:cNvSpPr>
            <a:spLocks noGrp="1"/>
          </p:cNvSpPr>
          <p:nvPr>
            <p:ph type="dt" sz="half" idx="10"/>
          </p:nvPr>
        </p:nvSpPr>
        <p:spPr/>
        <p:txBody>
          <a:bodyPr/>
          <a:lstStyle/>
          <a:p>
            <a:fld id="{B6D41F17-D915-445E-A90D-102D5A80FFB1}" type="datetimeFigureOut">
              <a:rPr lang="pl-PL" smtClean="0"/>
              <a:t>21.09.2022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AD616013-27C6-4F2B-A780-32F8F7134494}" type="slidenum">
              <a:rPr lang="pl-PL" smtClean="0"/>
              <a:t>‹#›</a:t>
            </a:fld>
            <a:endParaRPr lang="pl-PL"/>
          </a:p>
        </p:txBody>
      </p:sp>
    </p:spTree>
    <p:extLst>
      <p:ext uri="{BB962C8B-B14F-4D97-AF65-F5344CB8AC3E}">
        <p14:creationId xmlns:p14="http://schemas.microsoft.com/office/powerpoint/2010/main" val="3675943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6D41F17-D915-445E-A90D-102D5A80FFB1}" type="datetimeFigureOut">
              <a:rPr lang="pl-PL" smtClean="0"/>
              <a:t>21.09.2022</a:t>
            </a:fld>
            <a:endParaRPr lang="pl-PL"/>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pl-PL"/>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AD616013-27C6-4F2B-A780-32F8F7134494}" type="slidenum">
              <a:rPr lang="pl-PL" smtClean="0"/>
              <a:t>‹#›</a:t>
            </a:fld>
            <a:endParaRPr lang="pl-PL"/>
          </a:p>
        </p:txBody>
      </p:sp>
    </p:spTree>
    <p:extLst>
      <p:ext uri="{BB962C8B-B14F-4D97-AF65-F5344CB8AC3E}">
        <p14:creationId xmlns:p14="http://schemas.microsoft.com/office/powerpoint/2010/main" val="12438181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6D41F17-D915-445E-A90D-102D5A80FFB1}" type="datetimeFigureOut">
              <a:rPr lang="pl-PL" smtClean="0"/>
              <a:t>21.09.2022</a:t>
            </a:fld>
            <a:endParaRPr lang="pl-PL"/>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pl-PL"/>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AD616013-27C6-4F2B-A780-32F8F7134494}" type="slidenum">
              <a:rPr lang="pl-PL" smtClean="0"/>
              <a:t>‹#›</a:t>
            </a:fld>
            <a:endParaRPr lang="pl-PL"/>
          </a:p>
        </p:txBody>
      </p:sp>
    </p:spTree>
    <p:extLst>
      <p:ext uri="{BB962C8B-B14F-4D97-AF65-F5344CB8AC3E}">
        <p14:creationId xmlns:p14="http://schemas.microsoft.com/office/powerpoint/2010/main" val="245403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app=desktop&amp;v=QX8b3e-x434" TargetMode="External"/><Relationship Id="rId2" Type="http://schemas.openxmlformats.org/officeDocument/2006/relationships/hyperlink" Target="https://www.youtube.com/watch?v=8DyiXCLRPd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app=desktop&amp;v=cFc2FMF4v6E&amp;list=PL2nypepiipp0SrguqVMSR2ba022-9MdD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app=desktop&amp;v=1PITMFCW6m0"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DmFnm1h-S7I"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EC5BC5-33A9-42CC-890E-8805492D4D53}"/>
              </a:ext>
            </a:extLst>
          </p:cNvPr>
          <p:cNvSpPr>
            <a:spLocks noGrp="1"/>
          </p:cNvSpPr>
          <p:nvPr>
            <p:ph type="title"/>
          </p:nvPr>
        </p:nvSpPr>
        <p:spPr/>
        <p:txBody>
          <a:bodyPr/>
          <a:lstStyle/>
          <a:p>
            <a:pPr algn="ctr"/>
            <a:r>
              <a:rPr lang="pl-PL" b="1" dirty="0"/>
              <a:t>26 września 2022 r.</a:t>
            </a:r>
          </a:p>
        </p:txBody>
      </p:sp>
      <p:sp>
        <p:nvSpPr>
          <p:cNvPr id="3" name="Podtytuł 2">
            <a:extLst>
              <a:ext uri="{FF2B5EF4-FFF2-40B4-BE49-F238E27FC236}">
                <a16:creationId xmlns:a16="http://schemas.microsoft.com/office/drawing/2014/main" id="{1C721E1A-208A-4303-BF9A-DD460BC7234C}"/>
              </a:ext>
            </a:extLst>
          </p:cNvPr>
          <p:cNvSpPr>
            <a:spLocks noGrp="1"/>
          </p:cNvSpPr>
          <p:nvPr>
            <p:ph idx="1"/>
          </p:nvPr>
        </p:nvSpPr>
        <p:spPr/>
        <p:txBody>
          <a:bodyPr/>
          <a:lstStyle/>
          <a:p>
            <a:pPr algn="r"/>
            <a:endParaRPr lang="pl-PL" b="1" dirty="0">
              <a:solidFill>
                <a:srgbClr val="002060"/>
              </a:solidFill>
            </a:endParaRPr>
          </a:p>
        </p:txBody>
      </p:sp>
      <p:sp>
        <p:nvSpPr>
          <p:cNvPr id="7" name="Symbol zastępczy tekstu 6">
            <a:extLst>
              <a:ext uri="{FF2B5EF4-FFF2-40B4-BE49-F238E27FC236}">
                <a16:creationId xmlns:a16="http://schemas.microsoft.com/office/drawing/2014/main" id="{04A4E591-171E-4E30-A4C8-EBB50F3C3462}"/>
              </a:ext>
            </a:extLst>
          </p:cNvPr>
          <p:cNvSpPr>
            <a:spLocks noGrp="1"/>
          </p:cNvSpPr>
          <p:nvPr>
            <p:ph type="body" sz="half" idx="2"/>
          </p:nvPr>
        </p:nvSpPr>
        <p:spPr/>
        <p:txBody>
          <a:bodyPr>
            <a:normAutofit/>
          </a:bodyPr>
          <a:lstStyle/>
          <a:p>
            <a:pPr algn="ctr"/>
            <a:r>
              <a:rPr lang="pl-PL" sz="5400" b="1" dirty="0"/>
              <a:t>Europejski </a:t>
            </a:r>
          </a:p>
          <a:p>
            <a:pPr algn="ctr"/>
            <a:r>
              <a:rPr lang="pl-PL" sz="5400" b="1" dirty="0"/>
              <a:t>Dzień </a:t>
            </a:r>
          </a:p>
          <a:p>
            <a:pPr algn="ctr"/>
            <a:r>
              <a:rPr lang="pl-PL" sz="5400" b="1" dirty="0"/>
              <a:t>Języków</a:t>
            </a:r>
          </a:p>
        </p:txBody>
      </p:sp>
      <p:pic>
        <p:nvPicPr>
          <p:cNvPr id="9" name="Obraz 8">
            <a:extLst>
              <a:ext uri="{FF2B5EF4-FFF2-40B4-BE49-F238E27FC236}">
                <a16:creationId xmlns:a16="http://schemas.microsoft.com/office/drawing/2014/main" id="{119F32CE-CAD2-4EC5-ADC4-220BE62D6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602" y="1242873"/>
            <a:ext cx="6179989" cy="4239086"/>
          </a:xfrm>
          <a:prstGeom prst="rect">
            <a:avLst/>
          </a:prstGeom>
        </p:spPr>
      </p:pic>
    </p:spTree>
    <p:extLst>
      <p:ext uri="{BB962C8B-B14F-4D97-AF65-F5344CB8AC3E}">
        <p14:creationId xmlns:p14="http://schemas.microsoft.com/office/powerpoint/2010/main" val="407425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EDDC33-6E24-4F64-8D2E-BF6D93336A0C}"/>
              </a:ext>
            </a:extLst>
          </p:cNvPr>
          <p:cNvSpPr>
            <a:spLocks noGrp="1"/>
          </p:cNvSpPr>
          <p:nvPr>
            <p:ph type="title"/>
          </p:nvPr>
        </p:nvSpPr>
        <p:spPr/>
        <p:txBody>
          <a:bodyPr/>
          <a:lstStyle/>
          <a:p>
            <a:r>
              <a:rPr lang="pl-PL" dirty="0"/>
              <a:t>Aby kupić dynię a nie melona…</a:t>
            </a:r>
          </a:p>
        </p:txBody>
      </p:sp>
      <p:pic>
        <p:nvPicPr>
          <p:cNvPr id="5" name="Symbol zastępczy zawartości 4">
            <a:extLst>
              <a:ext uri="{FF2B5EF4-FFF2-40B4-BE49-F238E27FC236}">
                <a16:creationId xmlns:a16="http://schemas.microsoft.com/office/drawing/2014/main" id="{A6F9C08A-2CA5-4190-BF1D-180B683148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7252" y="2011363"/>
            <a:ext cx="10711771" cy="3767137"/>
          </a:xfrm>
        </p:spPr>
      </p:pic>
    </p:spTree>
    <p:extLst>
      <p:ext uri="{BB962C8B-B14F-4D97-AF65-F5344CB8AC3E}">
        <p14:creationId xmlns:p14="http://schemas.microsoft.com/office/powerpoint/2010/main" val="106707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532651-055C-4EED-AC10-C6FFCED8C3BB}"/>
              </a:ext>
            </a:extLst>
          </p:cNvPr>
          <p:cNvSpPr>
            <a:spLocks noGrp="1"/>
          </p:cNvSpPr>
          <p:nvPr>
            <p:ph type="title"/>
          </p:nvPr>
        </p:nvSpPr>
        <p:spPr/>
        <p:txBody>
          <a:bodyPr/>
          <a:lstStyle/>
          <a:p>
            <a:r>
              <a:rPr lang="pl-PL" dirty="0" err="1"/>
              <a:t>False</a:t>
            </a:r>
            <a:r>
              <a:rPr lang="pl-PL" dirty="0"/>
              <a:t> </a:t>
            </a:r>
            <a:r>
              <a:rPr lang="pl-PL" dirty="0" err="1"/>
              <a:t>friends</a:t>
            </a:r>
            <a:r>
              <a:rPr lang="pl-PL" dirty="0"/>
              <a:t> w języku angielskim</a:t>
            </a:r>
          </a:p>
        </p:txBody>
      </p:sp>
      <p:sp>
        <p:nvSpPr>
          <p:cNvPr id="3" name="Symbol zastępczy zawartości 2">
            <a:extLst>
              <a:ext uri="{FF2B5EF4-FFF2-40B4-BE49-F238E27FC236}">
                <a16:creationId xmlns:a16="http://schemas.microsoft.com/office/drawing/2014/main" id="{F48435B1-2709-4649-9BE1-4F72E5F5EB79}"/>
              </a:ext>
            </a:extLst>
          </p:cNvPr>
          <p:cNvSpPr>
            <a:spLocks noGrp="1"/>
          </p:cNvSpPr>
          <p:nvPr>
            <p:ph idx="1"/>
          </p:nvPr>
        </p:nvSpPr>
        <p:spPr/>
        <p:txBody>
          <a:bodyPr>
            <a:normAutofit fontScale="70000" lnSpcReduction="20000"/>
          </a:bodyPr>
          <a:lstStyle/>
          <a:p>
            <a:endParaRPr lang="pl-PL" dirty="0"/>
          </a:p>
          <a:p>
            <a:r>
              <a:rPr lang="pl-PL" dirty="0"/>
              <a:t> </a:t>
            </a:r>
          </a:p>
          <a:p>
            <a:r>
              <a:rPr lang="pl-PL" dirty="0" err="1"/>
              <a:t>actual</a:t>
            </a:r>
            <a:r>
              <a:rPr lang="pl-PL" dirty="0"/>
              <a:t> – rzeczywisty, faktyczny. Błędne tłumaczenie: aktualny (po angielsku: </a:t>
            </a:r>
            <a:r>
              <a:rPr lang="pl-PL" dirty="0" err="1"/>
              <a:t>current</a:t>
            </a:r>
            <a:r>
              <a:rPr lang="pl-PL" dirty="0"/>
              <a:t>)</a:t>
            </a:r>
          </a:p>
          <a:p>
            <a:r>
              <a:rPr lang="pl-PL" dirty="0" err="1"/>
              <a:t>fabric</a:t>
            </a:r>
            <a:r>
              <a:rPr lang="pl-PL" dirty="0"/>
              <a:t> – tkanina. Błędne tłumaczenie: fabryka (po angielsku: </a:t>
            </a:r>
            <a:r>
              <a:rPr lang="pl-PL" dirty="0" err="1"/>
              <a:t>factory</a:t>
            </a:r>
            <a:r>
              <a:rPr lang="pl-PL" dirty="0"/>
              <a:t>)</a:t>
            </a:r>
          </a:p>
          <a:p>
            <a:r>
              <a:rPr lang="pl-PL" dirty="0" err="1"/>
              <a:t>receipt</a:t>
            </a:r>
            <a:r>
              <a:rPr lang="pl-PL" dirty="0"/>
              <a:t> – paragon. Błędne tłumaczenie: recepta (po angielsku: </a:t>
            </a:r>
            <a:r>
              <a:rPr lang="pl-PL" dirty="0" err="1"/>
              <a:t>prescription</a:t>
            </a:r>
            <a:r>
              <a:rPr lang="pl-PL" dirty="0"/>
              <a:t>)</a:t>
            </a:r>
          </a:p>
          <a:p>
            <a:r>
              <a:rPr lang="pl-PL" dirty="0" err="1"/>
              <a:t>pension</a:t>
            </a:r>
            <a:r>
              <a:rPr lang="pl-PL" dirty="0"/>
              <a:t> – emerytura. Błędne tłumaczenie: pensja (po angielsku: </a:t>
            </a:r>
            <a:r>
              <a:rPr lang="pl-PL" dirty="0" err="1"/>
              <a:t>salary</a:t>
            </a:r>
            <a:r>
              <a:rPr lang="pl-PL" dirty="0"/>
              <a:t>)</a:t>
            </a:r>
          </a:p>
          <a:p>
            <a:r>
              <a:rPr lang="pl-PL" dirty="0" err="1"/>
              <a:t>dress</a:t>
            </a:r>
            <a:r>
              <a:rPr lang="pl-PL" dirty="0"/>
              <a:t> – sukienka. Błędne tłumaczenie: dres (po angielsku: </a:t>
            </a:r>
            <a:r>
              <a:rPr lang="pl-PL" dirty="0" err="1"/>
              <a:t>tracksuit</a:t>
            </a:r>
            <a:r>
              <a:rPr lang="pl-PL" dirty="0"/>
              <a:t>)</a:t>
            </a:r>
          </a:p>
          <a:p>
            <a:r>
              <a:rPr lang="pl-PL" dirty="0" err="1"/>
              <a:t>promotion</a:t>
            </a:r>
            <a:r>
              <a:rPr lang="pl-PL" dirty="0"/>
              <a:t> – awans. Błędne tłumaczenie: promocja (po angielsku: </a:t>
            </a:r>
            <a:r>
              <a:rPr lang="pl-PL" dirty="0" err="1"/>
              <a:t>discount</a:t>
            </a:r>
            <a:r>
              <a:rPr lang="pl-PL" dirty="0"/>
              <a:t>)</a:t>
            </a:r>
          </a:p>
          <a:p>
            <a:r>
              <a:rPr lang="pl-PL" dirty="0" err="1"/>
              <a:t>salad</a:t>
            </a:r>
            <a:r>
              <a:rPr lang="pl-PL" dirty="0"/>
              <a:t> – surówka, sałatka. Błędne tłumaczenie: sałata (po angielsku: </a:t>
            </a:r>
            <a:r>
              <a:rPr lang="pl-PL" dirty="0" err="1"/>
              <a:t>lettuce</a:t>
            </a:r>
            <a:r>
              <a:rPr lang="pl-PL" dirty="0"/>
              <a:t>)</a:t>
            </a:r>
          </a:p>
          <a:p>
            <a:r>
              <a:rPr lang="pl-PL" dirty="0" err="1"/>
              <a:t>eventual</a:t>
            </a:r>
            <a:r>
              <a:rPr lang="pl-PL" dirty="0"/>
              <a:t> – ostatecznie. Błędne tłumaczenie: ewentualny (po angielsku: </a:t>
            </a:r>
            <a:r>
              <a:rPr lang="pl-PL" dirty="0" err="1"/>
              <a:t>possible</a:t>
            </a:r>
            <a:r>
              <a:rPr lang="pl-PL" dirty="0"/>
              <a:t>)</a:t>
            </a:r>
          </a:p>
          <a:p>
            <a:r>
              <a:rPr lang="pl-PL" dirty="0" err="1"/>
              <a:t>chef</a:t>
            </a:r>
            <a:r>
              <a:rPr lang="pl-PL" dirty="0"/>
              <a:t> – szef kuchni. Błędne tłumaczenie: szef (po angielsku: boss)</a:t>
            </a:r>
          </a:p>
          <a:p>
            <a:endParaRPr lang="pl-PL" dirty="0"/>
          </a:p>
        </p:txBody>
      </p:sp>
      <p:pic>
        <p:nvPicPr>
          <p:cNvPr id="5" name="Obraz 4">
            <a:extLst>
              <a:ext uri="{FF2B5EF4-FFF2-40B4-BE49-F238E27FC236}">
                <a16:creationId xmlns:a16="http://schemas.microsoft.com/office/drawing/2014/main" id="{B7AAB804-3FA3-4F6C-998F-1B61F01BC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5405" y="2592615"/>
            <a:ext cx="3279939" cy="2750366"/>
          </a:xfrm>
          <a:prstGeom prst="rect">
            <a:avLst/>
          </a:prstGeom>
        </p:spPr>
      </p:pic>
    </p:spTree>
    <p:extLst>
      <p:ext uri="{BB962C8B-B14F-4D97-AF65-F5344CB8AC3E}">
        <p14:creationId xmlns:p14="http://schemas.microsoft.com/office/powerpoint/2010/main" val="296118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240755-831A-4227-9058-4D605E4607C7}"/>
              </a:ext>
            </a:extLst>
          </p:cNvPr>
          <p:cNvSpPr>
            <a:spLocks noGrp="1"/>
          </p:cNvSpPr>
          <p:nvPr>
            <p:ph type="title"/>
          </p:nvPr>
        </p:nvSpPr>
        <p:spPr/>
        <p:txBody>
          <a:bodyPr/>
          <a:lstStyle/>
          <a:p>
            <a:r>
              <a:rPr lang="pl-PL" dirty="0" err="1"/>
              <a:t>Falsche</a:t>
            </a:r>
            <a:r>
              <a:rPr lang="pl-PL" dirty="0"/>
              <a:t> </a:t>
            </a:r>
            <a:r>
              <a:rPr lang="pl-PL" dirty="0" err="1"/>
              <a:t>Freunde</a:t>
            </a:r>
            <a:r>
              <a:rPr lang="pl-PL" dirty="0"/>
              <a:t> w języku niemieckim</a:t>
            </a:r>
          </a:p>
        </p:txBody>
      </p:sp>
      <p:sp>
        <p:nvSpPr>
          <p:cNvPr id="3" name="Symbol zastępczy zawartości 2">
            <a:extLst>
              <a:ext uri="{FF2B5EF4-FFF2-40B4-BE49-F238E27FC236}">
                <a16:creationId xmlns:a16="http://schemas.microsoft.com/office/drawing/2014/main" id="{7C99C8C8-2894-4A45-ADEB-C7B9BC484E04}"/>
              </a:ext>
            </a:extLst>
          </p:cNvPr>
          <p:cNvSpPr>
            <a:spLocks noGrp="1"/>
          </p:cNvSpPr>
          <p:nvPr>
            <p:ph idx="1"/>
          </p:nvPr>
        </p:nvSpPr>
        <p:spPr/>
        <p:txBody>
          <a:bodyPr>
            <a:normAutofit fontScale="92500" lnSpcReduction="10000"/>
          </a:bodyPr>
          <a:lstStyle/>
          <a:p>
            <a:r>
              <a:rPr lang="pl-PL" dirty="0"/>
              <a:t> </a:t>
            </a:r>
          </a:p>
          <a:p>
            <a:r>
              <a:rPr lang="pl-PL" dirty="0"/>
              <a:t>der Dom – katedra. Błędne tłumaczenie: dom (po niemiecku: </a:t>
            </a:r>
            <a:r>
              <a:rPr lang="pl-PL" dirty="0" err="1"/>
              <a:t>das</a:t>
            </a:r>
            <a:r>
              <a:rPr lang="pl-PL" dirty="0"/>
              <a:t> </a:t>
            </a:r>
            <a:r>
              <a:rPr lang="pl-PL" dirty="0" err="1"/>
              <a:t>Haus</a:t>
            </a:r>
            <a:r>
              <a:rPr lang="pl-PL" dirty="0"/>
              <a:t>)</a:t>
            </a:r>
          </a:p>
          <a:p>
            <a:r>
              <a:rPr lang="pl-PL" dirty="0" err="1"/>
              <a:t>die</a:t>
            </a:r>
            <a:r>
              <a:rPr lang="pl-PL" dirty="0"/>
              <a:t> </a:t>
            </a:r>
            <a:r>
              <a:rPr lang="pl-PL" dirty="0" err="1"/>
              <a:t>Mappe</a:t>
            </a:r>
            <a:r>
              <a:rPr lang="pl-PL" dirty="0"/>
              <a:t> – teczka. Błędne tłumaczenie: mapa (po niemiecku: </a:t>
            </a:r>
            <a:r>
              <a:rPr lang="pl-PL" dirty="0" err="1"/>
              <a:t>die</a:t>
            </a:r>
            <a:r>
              <a:rPr lang="pl-PL" dirty="0"/>
              <a:t> </a:t>
            </a:r>
            <a:r>
              <a:rPr lang="pl-PL" dirty="0" err="1"/>
              <a:t>Karte</a:t>
            </a:r>
            <a:r>
              <a:rPr lang="pl-PL" dirty="0"/>
              <a:t>/</a:t>
            </a:r>
            <a:r>
              <a:rPr lang="pl-PL" dirty="0" err="1"/>
              <a:t>Landkarte</a:t>
            </a:r>
            <a:r>
              <a:rPr lang="pl-PL" dirty="0"/>
              <a:t>)</a:t>
            </a:r>
          </a:p>
          <a:p>
            <a:r>
              <a:rPr lang="pl-PL" dirty="0"/>
              <a:t>der Artist – artysta cyrkowy. Błędne tłumaczenie: artysta (po niemiecku: der </a:t>
            </a:r>
            <a:r>
              <a:rPr lang="pl-PL" dirty="0" err="1"/>
              <a:t>Künstler</a:t>
            </a:r>
            <a:r>
              <a:rPr lang="pl-PL" dirty="0"/>
              <a:t>)</a:t>
            </a:r>
          </a:p>
          <a:p>
            <a:r>
              <a:rPr lang="pl-PL" dirty="0"/>
              <a:t>der Grad – stopień </a:t>
            </a:r>
            <a:r>
              <a:rPr lang="pl-PL" dirty="0" err="1"/>
              <a:t>celsjusza</a:t>
            </a:r>
            <a:r>
              <a:rPr lang="pl-PL" dirty="0"/>
              <a:t>. Błędne tłumaczenie: grad (po niemiecku: der </a:t>
            </a:r>
            <a:r>
              <a:rPr lang="pl-PL" dirty="0" err="1"/>
              <a:t>Hagel</a:t>
            </a:r>
            <a:r>
              <a:rPr lang="pl-PL" dirty="0"/>
              <a:t>)</a:t>
            </a:r>
          </a:p>
          <a:p>
            <a:r>
              <a:rPr lang="pl-PL" dirty="0"/>
              <a:t>der Konkurs – upadłość, bankructwo. Błędne tłumaczenie: konkurs (po niemiecku: der </a:t>
            </a:r>
            <a:r>
              <a:rPr lang="pl-PL" dirty="0" err="1"/>
              <a:t>Wettbewerb</a:t>
            </a:r>
            <a:r>
              <a:rPr lang="pl-PL" dirty="0"/>
              <a:t>)</a:t>
            </a:r>
          </a:p>
          <a:p>
            <a:r>
              <a:rPr lang="pl-PL" dirty="0"/>
              <a:t>der Kran – dźwig. Błędne tłumaczenie: kran (po niemiecku: der </a:t>
            </a:r>
            <a:r>
              <a:rPr lang="pl-PL" dirty="0" err="1"/>
              <a:t>Wasserhahn</a:t>
            </a:r>
            <a:r>
              <a:rPr lang="pl-PL" dirty="0"/>
              <a:t>)</a:t>
            </a:r>
          </a:p>
          <a:p>
            <a:r>
              <a:rPr lang="pl-PL" dirty="0"/>
              <a:t> </a:t>
            </a:r>
          </a:p>
          <a:p>
            <a:endParaRPr lang="pl-PL" dirty="0"/>
          </a:p>
        </p:txBody>
      </p:sp>
    </p:spTree>
    <p:extLst>
      <p:ext uri="{BB962C8B-B14F-4D97-AF65-F5344CB8AC3E}">
        <p14:creationId xmlns:p14="http://schemas.microsoft.com/office/powerpoint/2010/main" val="895485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A2CB7F-2CCD-47A0-9C4E-A433527B9DB1}"/>
              </a:ext>
            </a:extLst>
          </p:cNvPr>
          <p:cNvSpPr>
            <a:spLocks noGrp="1"/>
          </p:cNvSpPr>
          <p:nvPr>
            <p:ph type="title"/>
          </p:nvPr>
        </p:nvSpPr>
        <p:spPr/>
        <p:txBody>
          <a:bodyPr/>
          <a:lstStyle/>
          <a:p>
            <a:r>
              <a:rPr lang="pl-PL" dirty="0"/>
              <a:t>Nie taki język straszny…</a:t>
            </a:r>
          </a:p>
        </p:txBody>
      </p:sp>
      <p:sp>
        <p:nvSpPr>
          <p:cNvPr id="3" name="Symbol zastępczy zawartości 2">
            <a:extLst>
              <a:ext uri="{FF2B5EF4-FFF2-40B4-BE49-F238E27FC236}">
                <a16:creationId xmlns:a16="http://schemas.microsoft.com/office/drawing/2014/main" id="{35729A1B-AB5E-401F-8807-27AC1027914F}"/>
              </a:ext>
            </a:extLst>
          </p:cNvPr>
          <p:cNvSpPr>
            <a:spLocks noGrp="1"/>
          </p:cNvSpPr>
          <p:nvPr>
            <p:ph idx="1"/>
          </p:nvPr>
        </p:nvSpPr>
        <p:spPr/>
        <p:txBody>
          <a:bodyPr/>
          <a:lstStyle/>
          <a:p>
            <a:pPr marL="0" indent="0">
              <a:buNone/>
            </a:pPr>
            <a:r>
              <a:rPr lang="pl-PL" dirty="0"/>
              <a:t>Nauka języków to nie tylko poznawanie nowych słów czy reguł gramatycznych. To też mnóstwo zabaw, gier lub… piosenek. Posłuchajcie!</a:t>
            </a:r>
          </a:p>
          <a:p>
            <a:pPr marL="0" indent="0">
              <a:buNone/>
            </a:pPr>
            <a:r>
              <a:rPr lang="pl-PL" dirty="0"/>
              <a:t>Na pewno kojarzycie </a:t>
            </a:r>
            <a:r>
              <a:rPr lang="pl-PL" dirty="0" err="1"/>
              <a:t>Pocahontas</a:t>
            </a:r>
            <a:r>
              <a:rPr lang="pl-PL" dirty="0"/>
              <a:t>. Czy wiecie, że piosenka z bajki była przetłumaczona</a:t>
            </a:r>
            <a:r>
              <a:rPr lang="pl-PL" b="1" dirty="0"/>
              <a:t> </a:t>
            </a:r>
            <a:r>
              <a:rPr lang="pl-PL" dirty="0"/>
              <a:t>na 17 języków? </a:t>
            </a:r>
          </a:p>
          <a:p>
            <a:pPr marL="0" indent="0">
              <a:buNone/>
            </a:pPr>
            <a:r>
              <a:rPr lang="pl-PL" dirty="0">
                <a:hlinkClick r:id="rId2"/>
              </a:rPr>
              <a:t>https://www.youtube.com/watch?v=8DyiXCLRPdY</a:t>
            </a:r>
            <a:endParaRPr lang="pl-PL" dirty="0"/>
          </a:p>
          <a:p>
            <a:pPr marL="0" indent="0">
              <a:buNone/>
            </a:pPr>
            <a:r>
              <a:rPr lang="pl-PL" dirty="0"/>
              <a:t>A teraz spróbujcie odgadnąć, w jakich językach zostały zaśpiewane fragmenty piosenki z Krainy Lodu. W tym celu nie patrzcie na napisy, a swoje propozycje zapiszcie w zeszytach.</a:t>
            </a:r>
          </a:p>
          <a:p>
            <a:pPr marL="0" indent="0">
              <a:buNone/>
            </a:pPr>
            <a:r>
              <a:rPr lang="pl-PL" dirty="0">
                <a:hlinkClick r:id="rId3"/>
              </a:rPr>
              <a:t>https://www.youtube.com/watch?app=desktop&amp;v=QX8b3e-x434</a:t>
            </a:r>
            <a:endParaRPr lang="pl-PL" dirty="0"/>
          </a:p>
          <a:p>
            <a:pPr marL="0" indent="0">
              <a:buNone/>
            </a:pPr>
            <a:endParaRPr lang="pl-PL" dirty="0"/>
          </a:p>
          <a:p>
            <a:pPr marL="0" indent="0">
              <a:buNone/>
            </a:pPr>
            <a:endParaRPr lang="pl-PL" dirty="0"/>
          </a:p>
          <a:p>
            <a:endParaRPr lang="pl-PL" dirty="0"/>
          </a:p>
        </p:txBody>
      </p:sp>
    </p:spTree>
    <p:extLst>
      <p:ext uri="{BB962C8B-B14F-4D97-AF65-F5344CB8AC3E}">
        <p14:creationId xmlns:p14="http://schemas.microsoft.com/office/powerpoint/2010/main" val="1416348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2550D5-97E4-4A7C-AE93-BA4F5E48296B}"/>
              </a:ext>
            </a:extLst>
          </p:cNvPr>
          <p:cNvSpPr>
            <a:spLocks noGrp="1"/>
          </p:cNvSpPr>
          <p:nvPr>
            <p:ph type="title"/>
          </p:nvPr>
        </p:nvSpPr>
        <p:spPr/>
        <p:txBody>
          <a:bodyPr/>
          <a:lstStyle/>
          <a:p>
            <a:r>
              <a:rPr lang="pl-PL" dirty="0"/>
              <a:t>Ta sama piosenka w różnych językach</a:t>
            </a:r>
          </a:p>
        </p:txBody>
      </p:sp>
      <p:sp>
        <p:nvSpPr>
          <p:cNvPr id="3" name="Symbol zastępczy zawartości 2">
            <a:extLst>
              <a:ext uri="{FF2B5EF4-FFF2-40B4-BE49-F238E27FC236}">
                <a16:creationId xmlns:a16="http://schemas.microsoft.com/office/drawing/2014/main" id="{69CF8C63-99A5-48A1-9537-5D70D232439B}"/>
              </a:ext>
            </a:extLst>
          </p:cNvPr>
          <p:cNvSpPr>
            <a:spLocks noGrp="1"/>
          </p:cNvSpPr>
          <p:nvPr>
            <p:ph idx="1"/>
          </p:nvPr>
        </p:nvSpPr>
        <p:spPr/>
        <p:txBody>
          <a:bodyPr/>
          <a:lstStyle/>
          <a:p>
            <a:pPr marL="0" indent="0">
              <a:buNone/>
            </a:pPr>
            <a:r>
              <a:rPr lang="pl-PL" dirty="0">
                <a:hlinkClick r:id="rId2"/>
              </a:rPr>
              <a:t>https://www.youtube.com/watch?app=desktop&amp;v=cFc2FMF4v6E&amp;list=PL2nypepiipp0SrguqVMSR2ba022-9MdDi</a:t>
            </a:r>
            <a:endParaRPr lang="pl-PL" dirty="0"/>
          </a:p>
          <a:p>
            <a:pPr marL="0" indent="0">
              <a:buNone/>
            </a:pPr>
            <a:endParaRPr lang="pl-PL" dirty="0"/>
          </a:p>
          <a:p>
            <a:pPr marL="0" indent="0">
              <a:buNone/>
            </a:pPr>
            <a:endParaRPr lang="pl-PL" dirty="0"/>
          </a:p>
        </p:txBody>
      </p:sp>
      <p:pic>
        <p:nvPicPr>
          <p:cNvPr id="5" name="Obraz 4">
            <a:extLst>
              <a:ext uri="{FF2B5EF4-FFF2-40B4-BE49-F238E27FC236}">
                <a16:creationId xmlns:a16="http://schemas.microsoft.com/office/drawing/2014/main" id="{112BB3AF-1071-40B1-9C9A-49B2FD35C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391" y="3312739"/>
            <a:ext cx="4864434" cy="2724077"/>
          </a:xfrm>
          <a:prstGeom prst="rect">
            <a:avLst/>
          </a:prstGeom>
        </p:spPr>
      </p:pic>
    </p:spTree>
    <p:extLst>
      <p:ext uri="{BB962C8B-B14F-4D97-AF65-F5344CB8AC3E}">
        <p14:creationId xmlns:p14="http://schemas.microsoft.com/office/powerpoint/2010/main" val="3184783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A4CD18-A13A-4EAA-8573-F394753CEC31}"/>
              </a:ext>
            </a:extLst>
          </p:cNvPr>
          <p:cNvSpPr>
            <a:spLocks noGrp="1"/>
          </p:cNvSpPr>
          <p:nvPr>
            <p:ph type="title"/>
          </p:nvPr>
        </p:nvSpPr>
        <p:spPr/>
        <p:txBody>
          <a:bodyPr/>
          <a:lstStyle/>
          <a:p>
            <a:r>
              <a:rPr lang="pl-PL" dirty="0"/>
              <a:t>Na koniec coś dla smakoszy</a:t>
            </a:r>
          </a:p>
        </p:txBody>
      </p:sp>
      <p:sp>
        <p:nvSpPr>
          <p:cNvPr id="3" name="Symbol zastępczy zawartości 2">
            <a:extLst>
              <a:ext uri="{FF2B5EF4-FFF2-40B4-BE49-F238E27FC236}">
                <a16:creationId xmlns:a16="http://schemas.microsoft.com/office/drawing/2014/main" id="{B1697BAC-E17C-4851-8D60-DA6AC826097B}"/>
              </a:ext>
            </a:extLst>
          </p:cNvPr>
          <p:cNvSpPr>
            <a:spLocks noGrp="1"/>
          </p:cNvSpPr>
          <p:nvPr>
            <p:ph sz="half" idx="1"/>
          </p:nvPr>
        </p:nvSpPr>
        <p:spPr/>
        <p:txBody>
          <a:bodyPr/>
          <a:lstStyle/>
          <a:p>
            <a:endParaRPr lang="pl-PL" dirty="0"/>
          </a:p>
          <a:p>
            <a:endParaRPr lang="pl-PL" dirty="0"/>
          </a:p>
          <a:p>
            <a:pPr marL="0" indent="0">
              <a:buNone/>
            </a:pPr>
            <a:endParaRPr lang="pl-PL" dirty="0"/>
          </a:p>
          <a:p>
            <a:pPr marL="0" indent="0">
              <a:buNone/>
            </a:pPr>
            <a:r>
              <a:rPr lang="pl-PL" dirty="0">
                <a:hlinkClick r:id="rId2"/>
              </a:rPr>
              <a:t>https://www.youtube.com/watch?app=desktop&amp;v=1PITMFCW6m0</a:t>
            </a:r>
            <a:endParaRPr lang="pl-PL" dirty="0"/>
          </a:p>
          <a:p>
            <a:pPr marL="0" indent="0">
              <a:buNone/>
            </a:pPr>
            <a:endParaRPr lang="pl-PL" dirty="0"/>
          </a:p>
        </p:txBody>
      </p:sp>
      <p:pic>
        <p:nvPicPr>
          <p:cNvPr id="6" name="Symbol zastępczy zawartości 5">
            <a:extLst>
              <a:ext uri="{FF2B5EF4-FFF2-40B4-BE49-F238E27FC236}">
                <a16:creationId xmlns:a16="http://schemas.microsoft.com/office/drawing/2014/main" id="{B5013F2F-6E1B-4C0D-A4BA-26F0D267772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31273" y="1998663"/>
            <a:ext cx="2623667" cy="3767137"/>
          </a:xfrm>
        </p:spPr>
      </p:pic>
    </p:spTree>
    <p:extLst>
      <p:ext uri="{BB962C8B-B14F-4D97-AF65-F5344CB8AC3E}">
        <p14:creationId xmlns:p14="http://schemas.microsoft.com/office/powerpoint/2010/main" val="139869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BFFD349-2626-46C6-8EBC-BAA8658A2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0" y="256712"/>
            <a:ext cx="6506037" cy="6506037"/>
          </a:xfrm>
          <a:prstGeom prst="rect">
            <a:avLst/>
          </a:prstGeom>
        </p:spPr>
      </p:pic>
    </p:spTree>
    <p:extLst>
      <p:ext uri="{BB962C8B-B14F-4D97-AF65-F5344CB8AC3E}">
        <p14:creationId xmlns:p14="http://schemas.microsoft.com/office/powerpoint/2010/main" val="231465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59E944-9EAE-45A2-9605-8AFB1246E812}"/>
              </a:ext>
            </a:extLst>
          </p:cNvPr>
          <p:cNvSpPr>
            <a:spLocks noGrp="1"/>
          </p:cNvSpPr>
          <p:nvPr>
            <p:ph type="title"/>
          </p:nvPr>
        </p:nvSpPr>
        <p:spPr/>
        <p:txBody>
          <a:bodyPr/>
          <a:lstStyle/>
          <a:p>
            <a:r>
              <a:rPr lang="pl-PL" b="1" dirty="0"/>
              <a:t>Europejski Dzień Języków</a:t>
            </a:r>
          </a:p>
        </p:txBody>
      </p:sp>
      <p:sp>
        <p:nvSpPr>
          <p:cNvPr id="3" name="Symbol zastępczy zawartości 2">
            <a:extLst>
              <a:ext uri="{FF2B5EF4-FFF2-40B4-BE49-F238E27FC236}">
                <a16:creationId xmlns:a16="http://schemas.microsoft.com/office/drawing/2014/main" id="{F47D2673-CB3D-48A7-B458-221A54C8D86B}"/>
              </a:ext>
            </a:extLst>
          </p:cNvPr>
          <p:cNvSpPr>
            <a:spLocks noGrp="1"/>
          </p:cNvSpPr>
          <p:nvPr>
            <p:ph idx="1"/>
          </p:nvPr>
        </p:nvSpPr>
        <p:spPr/>
        <p:txBody>
          <a:bodyPr>
            <a:normAutofit fontScale="92500" lnSpcReduction="10000"/>
          </a:bodyPr>
          <a:lstStyle/>
          <a:p>
            <a:r>
              <a:rPr lang="pl-PL" dirty="0"/>
              <a:t>To międzynarodowe święto obchodzone corocznie </a:t>
            </a:r>
            <a:r>
              <a:rPr lang="pl-PL" b="1" dirty="0">
                <a:solidFill>
                  <a:schemeClr val="accent1"/>
                </a:solidFill>
              </a:rPr>
              <a:t>26 września</a:t>
            </a:r>
            <a:r>
              <a:rPr lang="pl-PL" dirty="0"/>
              <a:t> zostało ustanowione </a:t>
            </a:r>
          </a:p>
          <a:p>
            <a:r>
              <a:rPr lang="pl-PL" dirty="0"/>
              <a:t>z inicjatywy Rady Europy w </a:t>
            </a:r>
            <a:r>
              <a:rPr lang="pl-PL" b="1" dirty="0">
                <a:solidFill>
                  <a:schemeClr val="accent1"/>
                </a:solidFill>
              </a:rPr>
              <a:t>2001 r.</a:t>
            </a:r>
          </a:p>
          <a:p>
            <a:r>
              <a:rPr lang="pl-PL" dirty="0"/>
              <a:t>Jego cele to:</a:t>
            </a:r>
          </a:p>
          <a:p>
            <a:endParaRPr lang="pl-PL" dirty="0"/>
          </a:p>
          <a:p>
            <a:pPr>
              <a:buFont typeface="Wingdings" panose="05000000000000000000" pitchFamily="2" charset="2"/>
              <a:buChar char="Ø"/>
            </a:pPr>
            <a:r>
              <a:rPr lang="pl-PL" dirty="0"/>
              <a:t>ukazanie Europejczykom znaczenia uczenia się języków;</a:t>
            </a:r>
          </a:p>
          <a:p>
            <a:pPr marL="0" indent="0">
              <a:buNone/>
            </a:pPr>
            <a:endParaRPr lang="pl-PL" dirty="0"/>
          </a:p>
          <a:p>
            <a:pPr>
              <a:buFont typeface="Wingdings" panose="05000000000000000000" pitchFamily="2" charset="2"/>
              <a:buChar char="Ø"/>
            </a:pPr>
            <a:r>
              <a:rPr lang="pl-PL" dirty="0"/>
              <a:t>propagowanie nauki języków obcych przez całe życie;</a:t>
            </a:r>
          </a:p>
          <a:p>
            <a:pPr marL="0" indent="0">
              <a:buNone/>
            </a:pPr>
            <a:endParaRPr lang="pl-PL" dirty="0"/>
          </a:p>
          <a:p>
            <a:pPr>
              <a:buFont typeface="Wingdings" panose="05000000000000000000" pitchFamily="2" charset="2"/>
              <a:buChar char="Ø"/>
            </a:pPr>
            <a:r>
              <a:rPr lang="pl-PL" dirty="0"/>
              <a:t>propagowanie różnorodności językowej i kulturowej Europy.</a:t>
            </a:r>
          </a:p>
          <a:p>
            <a:endParaRPr lang="pl-PL" dirty="0"/>
          </a:p>
        </p:txBody>
      </p:sp>
    </p:spTree>
    <p:extLst>
      <p:ext uri="{BB962C8B-B14F-4D97-AF65-F5344CB8AC3E}">
        <p14:creationId xmlns:p14="http://schemas.microsoft.com/office/powerpoint/2010/main" val="273056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56CF7B08-CE98-40A0-8D2D-C9DE57FB4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337" y="0"/>
            <a:ext cx="8219326" cy="6858000"/>
          </a:xfrm>
          <a:prstGeom prst="rect">
            <a:avLst/>
          </a:prstGeom>
        </p:spPr>
      </p:pic>
    </p:spTree>
    <p:extLst>
      <p:ext uri="{BB962C8B-B14F-4D97-AF65-F5344CB8AC3E}">
        <p14:creationId xmlns:p14="http://schemas.microsoft.com/office/powerpoint/2010/main" val="29755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a:extLst>
              <a:ext uri="{FF2B5EF4-FFF2-40B4-BE49-F238E27FC236}">
                <a16:creationId xmlns:a16="http://schemas.microsoft.com/office/drawing/2014/main" id="{8E4B2118-399D-4A11-ABED-17FD9FD3D879}"/>
              </a:ext>
            </a:extLst>
          </p:cNvPr>
          <p:cNvSpPr>
            <a:spLocks noGrp="1"/>
          </p:cNvSpPr>
          <p:nvPr>
            <p:ph type="title"/>
          </p:nvPr>
        </p:nvSpPr>
        <p:spPr/>
        <p:txBody>
          <a:bodyPr/>
          <a:lstStyle/>
          <a:p>
            <a:r>
              <a:rPr lang="pl-PL" b="1" dirty="0"/>
              <a:t>Ile języków mamy w Europie?</a:t>
            </a:r>
          </a:p>
        </p:txBody>
      </p:sp>
      <p:sp>
        <p:nvSpPr>
          <p:cNvPr id="6" name="Symbol zastępczy zawartości 5">
            <a:extLst>
              <a:ext uri="{FF2B5EF4-FFF2-40B4-BE49-F238E27FC236}">
                <a16:creationId xmlns:a16="http://schemas.microsoft.com/office/drawing/2014/main" id="{C5A82385-C1CC-4ECA-905B-035B3E63A7FF}"/>
              </a:ext>
            </a:extLst>
          </p:cNvPr>
          <p:cNvSpPr>
            <a:spLocks noGrp="1"/>
          </p:cNvSpPr>
          <p:nvPr>
            <p:ph sz="half" idx="1"/>
          </p:nvPr>
        </p:nvSpPr>
        <p:spPr/>
        <p:txBody>
          <a:bodyPr>
            <a:normAutofit fontScale="55000" lnSpcReduction="20000"/>
          </a:bodyPr>
          <a:lstStyle/>
          <a:p>
            <a:pPr algn="just"/>
            <a:endParaRPr lang="pl-PL" dirty="0">
              <a:solidFill>
                <a:schemeClr val="tx1"/>
              </a:solidFill>
            </a:endParaRPr>
          </a:p>
          <a:p>
            <a:pPr algn="ctr">
              <a:lnSpc>
                <a:spcPct val="170000"/>
              </a:lnSpc>
            </a:pPr>
            <a:r>
              <a:rPr lang="pl-PL" dirty="0">
                <a:solidFill>
                  <a:schemeClr val="tx1"/>
                </a:solidFill>
              </a:rPr>
              <a:t>Zdecydowana większość ludności Europy posługuje się językami z rodziny </a:t>
            </a:r>
            <a:r>
              <a:rPr lang="pl-PL" b="1" dirty="0">
                <a:solidFill>
                  <a:schemeClr val="accent1">
                    <a:lumMod val="75000"/>
                  </a:schemeClr>
                </a:solidFill>
              </a:rPr>
              <a:t>indoeuropejskiej</a:t>
            </a:r>
            <a:r>
              <a:rPr lang="pl-PL" dirty="0">
                <a:solidFill>
                  <a:schemeClr val="tx1"/>
                </a:solidFill>
              </a:rPr>
              <a:t>. Trudno jest w sposób dokładny podać liczebność użytkowników poszczególnych języków z powodu dość częstej dwujęzyczności, a także z powodu migracji, które powodują, iż osoba posługująca się na co dzień określonym językiem nie traktuje go jako ojczysty. Innym powodem niemożności precyzyjnego ustalenia liczby posługujących się poszczególnymi językami jest zjawisko wypierania pewnych języków przez inne (np. szkockiego przez angielski czy prowansalskiego przez francuski). </a:t>
            </a:r>
          </a:p>
          <a:p>
            <a:endParaRPr lang="pl-PL" dirty="0"/>
          </a:p>
        </p:txBody>
      </p:sp>
      <p:sp>
        <p:nvSpPr>
          <p:cNvPr id="14" name="Symbol zastępczy zawartości 13">
            <a:extLst>
              <a:ext uri="{FF2B5EF4-FFF2-40B4-BE49-F238E27FC236}">
                <a16:creationId xmlns:a16="http://schemas.microsoft.com/office/drawing/2014/main" id="{0E987FD9-407B-4322-A674-D1E60150D731}"/>
              </a:ext>
            </a:extLst>
          </p:cNvPr>
          <p:cNvSpPr>
            <a:spLocks noGrp="1"/>
          </p:cNvSpPr>
          <p:nvPr>
            <p:ph sz="half" idx="2"/>
          </p:nvPr>
        </p:nvSpPr>
        <p:spPr/>
        <p:txBody>
          <a:bodyPr>
            <a:normAutofit fontScale="55000" lnSpcReduction="20000"/>
          </a:bodyPr>
          <a:lstStyle/>
          <a:p>
            <a:endParaRPr lang="pl-PL" dirty="0"/>
          </a:p>
        </p:txBody>
      </p:sp>
      <p:pic>
        <p:nvPicPr>
          <p:cNvPr id="12" name="Obraz 11">
            <a:extLst>
              <a:ext uri="{FF2B5EF4-FFF2-40B4-BE49-F238E27FC236}">
                <a16:creationId xmlns:a16="http://schemas.microsoft.com/office/drawing/2014/main" id="{7E2AAC7D-339D-4B8E-A25F-4939CCE3F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322" y="2044536"/>
            <a:ext cx="2657804" cy="3720925"/>
          </a:xfrm>
          <a:prstGeom prst="rect">
            <a:avLst/>
          </a:prstGeom>
        </p:spPr>
      </p:pic>
    </p:spTree>
    <p:extLst>
      <p:ext uri="{BB962C8B-B14F-4D97-AF65-F5344CB8AC3E}">
        <p14:creationId xmlns:p14="http://schemas.microsoft.com/office/powerpoint/2010/main" val="97472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B3C75C-D185-4F53-BAC3-0097CFA7DC4F}"/>
              </a:ext>
            </a:extLst>
          </p:cNvPr>
          <p:cNvSpPr>
            <a:spLocks noGrp="1"/>
          </p:cNvSpPr>
          <p:nvPr>
            <p:ph type="title"/>
          </p:nvPr>
        </p:nvSpPr>
        <p:spPr/>
        <p:txBody>
          <a:bodyPr/>
          <a:lstStyle/>
          <a:p>
            <a:r>
              <a:rPr lang="pl-PL" b="1" dirty="0"/>
              <a:t>W UE obowiązują 24 języki urzędowe:</a:t>
            </a:r>
          </a:p>
        </p:txBody>
      </p:sp>
      <p:graphicFrame>
        <p:nvGraphicFramePr>
          <p:cNvPr id="4" name="Symbol zastępczy zawartości 3">
            <a:extLst>
              <a:ext uri="{FF2B5EF4-FFF2-40B4-BE49-F238E27FC236}">
                <a16:creationId xmlns:a16="http://schemas.microsoft.com/office/drawing/2014/main" id="{5BD9E78C-663B-4296-B33C-5843019AF81B}"/>
              </a:ext>
            </a:extLst>
          </p:cNvPr>
          <p:cNvGraphicFramePr>
            <a:graphicFrameLocks noGrp="1"/>
          </p:cNvGraphicFramePr>
          <p:nvPr>
            <p:ph idx="1"/>
            <p:extLst>
              <p:ext uri="{D42A27DB-BD31-4B8C-83A1-F6EECF244321}">
                <p14:modId xmlns:p14="http://schemas.microsoft.com/office/powerpoint/2010/main" val="2334366780"/>
              </p:ext>
            </p:extLst>
          </p:nvPr>
        </p:nvGraphicFramePr>
        <p:xfrm>
          <a:off x="676275" y="2011363"/>
          <a:ext cx="10753725" cy="3269555"/>
        </p:xfrm>
        <a:graphic>
          <a:graphicData uri="http://schemas.openxmlformats.org/drawingml/2006/table">
            <a:tbl>
              <a:tblPr firstRow="1" bandRow="1">
                <a:tableStyleId>{5C22544A-7EE6-4342-B048-85BDC9FD1C3A}</a:tableStyleId>
              </a:tblPr>
              <a:tblGrid>
                <a:gridCol w="1572570">
                  <a:extLst>
                    <a:ext uri="{9D8B030D-6E8A-4147-A177-3AD203B41FA5}">
                      <a16:colId xmlns:a16="http://schemas.microsoft.com/office/drawing/2014/main" val="2298163613"/>
                    </a:ext>
                  </a:extLst>
                </a:gridCol>
                <a:gridCol w="3060385">
                  <a:extLst>
                    <a:ext uri="{9D8B030D-6E8A-4147-A177-3AD203B41FA5}">
                      <a16:colId xmlns:a16="http://schemas.microsoft.com/office/drawing/2014/main" val="1976110715"/>
                    </a:ext>
                  </a:extLst>
                </a:gridCol>
                <a:gridCol w="3060385">
                  <a:extLst>
                    <a:ext uri="{9D8B030D-6E8A-4147-A177-3AD203B41FA5}">
                      <a16:colId xmlns:a16="http://schemas.microsoft.com/office/drawing/2014/main" val="3369258456"/>
                    </a:ext>
                  </a:extLst>
                </a:gridCol>
                <a:gridCol w="3060385">
                  <a:extLst>
                    <a:ext uri="{9D8B030D-6E8A-4147-A177-3AD203B41FA5}">
                      <a16:colId xmlns:a16="http://schemas.microsoft.com/office/drawing/2014/main" val="70745188"/>
                    </a:ext>
                  </a:extLst>
                </a:gridCol>
              </a:tblGrid>
              <a:tr h="0">
                <a:tc>
                  <a:txBody>
                    <a:bodyPr/>
                    <a:lstStyle/>
                    <a:p>
                      <a:pPr algn="ctr"/>
                      <a:r>
                        <a:rPr lang="pl-PL" b="0" dirty="0">
                          <a:solidFill>
                            <a:schemeClr val="tx1"/>
                          </a:solidFill>
                        </a:rPr>
                        <a:t>bułgarski</a:t>
                      </a:r>
                    </a:p>
                  </a:txBody>
                  <a:tcPr>
                    <a:solidFill>
                      <a:schemeClr val="accent1">
                        <a:lumMod val="60000"/>
                        <a:lumOff val="40000"/>
                      </a:schemeClr>
                    </a:solidFill>
                  </a:tcPr>
                </a:tc>
                <a:tc>
                  <a:txBody>
                    <a:bodyPr/>
                    <a:lstStyle/>
                    <a:p>
                      <a:pPr algn="ctr"/>
                      <a:r>
                        <a:rPr lang="pl-PL" b="0" dirty="0">
                          <a:solidFill>
                            <a:schemeClr val="tx1"/>
                          </a:solidFill>
                        </a:rPr>
                        <a:t>estoński</a:t>
                      </a:r>
                    </a:p>
                  </a:txBody>
                  <a:tcPr>
                    <a:solidFill>
                      <a:schemeClr val="accent1">
                        <a:lumMod val="60000"/>
                        <a:lumOff val="40000"/>
                      </a:schemeClr>
                    </a:solidFill>
                  </a:tcPr>
                </a:tc>
                <a:tc>
                  <a:txBody>
                    <a:bodyPr/>
                    <a:lstStyle/>
                    <a:p>
                      <a:pPr algn="ctr"/>
                      <a:r>
                        <a:rPr lang="pl-PL" b="0" dirty="0">
                          <a:solidFill>
                            <a:schemeClr val="tx1"/>
                          </a:solidFill>
                        </a:rPr>
                        <a:t>irlandzki</a:t>
                      </a:r>
                    </a:p>
                  </a:txBody>
                  <a:tcPr>
                    <a:solidFill>
                      <a:schemeClr val="accent1">
                        <a:lumMod val="60000"/>
                        <a:lumOff val="40000"/>
                      </a:schemeClr>
                    </a:solidFill>
                  </a:tcPr>
                </a:tc>
                <a:tc>
                  <a:txBody>
                    <a:bodyPr/>
                    <a:lstStyle/>
                    <a:p>
                      <a:pPr algn="ctr"/>
                      <a:r>
                        <a:rPr lang="pl-PL" b="0" dirty="0">
                          <a:solidFill>
                            <a:schemeClr val="tx1"/>
                          </a:solidFill>
                        </a:rPr>
                        <a:t>portugalski</a:t>
                      </a:r>
                    </a:p>
                    <a:p>
                      <a:pPr algn="ctr"/>
                      <a:endParaRPr lang="pl-PL" b="0"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162076640"/>
                  </a:ext>
                </a:extLst>
              </a:tr>
              <a:tr h="525895">
                <a:tc>
                  <a:txBody>
                    <a:bodyPr/>
                    <a:lstStyle/>
                    <a:p>
                      <a:pPr algn="ctr"/>
                      <a:r>
                        <a:rPr lang="pl-PL" dirty="0"/>
                        <a:t>chorwacki</a:t>
                      </a:r>
                    </a:p>
                  </a:txBody>
                  <a:tcPr>
                    <a:solidFill>
                      <a:schemeClr val="accent1">
                        <a:lumMod val="60000"/>
                        <a:lumOff val="40000"/>
                      </a:schemeClr>
                    </a:solidFill>
                  </a:tcPr>
                </a:tc>
                <a:tc>
                  <a:txBody>
                    <a:bodyPr/>
                    <a:lstStyle/>
                    <a:p>
                      <a:pPr algn="ctr"/>
                      <a:r>
                        <a:rPr lang="pl-PL" dirty="0"/>
                        <a:t>fiński</a:t>
                      </a:r>
                    </a:p>
                  </a:txBody>
                  <a:tcPr>
                    <a:solidFill>
                      <a:schemeClr val="accent1">
                        <a:lumMod val="60000"/>
                        <a:lumOff val="40000"/>
                      </a:schemeClr>
                    </a:solidFill>
                  </a:tcPr>
                </a:tc>
                <a:tc>
                  <a:txBody>
                    <a:bodyPr/>
                    <a:lstStyle/>
                    <a:p>
                      <a:pPr algn="ctr"/>
                      <a:r>
                        <a:rPr lang="pl-PL" dirty="0"/>
                        <a:t>włoski</a:t>
                      </a:r>
                    </a:p>
                  </a:txBody>
                  <a:tcPr>
                    <a:solidFill>
                      <a:schemeClr val="accent1">
                        <a:lumMod val="60000"/>
                        <a:lumOff val="40000"/>
                      </a:schemeClr>
                    </a:solidFill>
                  </a:tcPr>
                </a:tc>
                <a:tc>
                  <a:txBody>
                    <a:bodyPr/>
                    <a:lstStyle/>
                    <a:p>
                      <a:pPr algn="ctr"/>
                      <a:r>
                        <a:rPr lang="pl-PL" dirty="0"/>
                        <a:t>rumuński</a:t>
                      </a:r>
                    </a:p>
                  </a:txBody>
                  <a:tcPr>
                    <a:solidFill>
                      <a:schemeClr val="accent1">
                        <a:lumMod val="60000"/>
                        <a:lumOff val="40000"/>
                      </a:schemeClr>
                    </a:solidFill>
                  </a:tcPr>
                </a:tc>
                <a:extLst>
                  <a:ext uri="{0D108BD9-81ED-4DB2-BD59-A6C34878D82A}">
                    <a16:rowId xmlns:a16="http://schemas.microsoft.com/office/drawing/2014/main" val="2285253263"/>
                  </a:ext>
                </a:extLst>
              </a:tr>
              <a:tr h="525895">
                <a:tc>
                  <a:txBody>
                    <a:bodyPr/>
                    <a:lstStyle/>
                    <a:p>
                      <a:pPr algn="ctr"/>
                      <a:r>
                        <a:rPr lang="pl-PL" dirty="0"/>
                        <a:t>czeski</a:t>
                      </a:r>
                    </a:p>
                  </a:txBody>
                  <a:tcPr>
                    <a:solidFill>
                      <a:schemeClr val="accent1">
                        <a:lumMod val="60000"/>
                        <a:lumOff val="40000"/>
                      </a:schemeClr>
                    </a:solidFill>
                  </a:tcPr>
                </a:tc>
                <a:tc>
                  <a:txBody>
                    <a:bodyPr/>
                    <a:lstStyle/>
                    <a:p>
                      <a:pPr algn="ctr"/>
                      <a:r>
                        <a:rPr lang="pl-PL" dirty="0"/>
                        <a:t>francuski</a:t>
                      </a:r>
                    </a:p>
                  </a:txBody>
                  <a:tcPr>
                    <a:solidFill>
                      <a:schemeClr val="accent1">
                        <a:lumMod val="60000"/>
                        <a:lumOff val="40000"/>
                      </a:schemeClr>
                    </a:solidFill>
                  </a:tcPr>
                </a:tc>
                <a:tc>
                  <a:txBody>
                    <a:bodyPr/>
                    <a:lstStyle/>
                    <a:p>
                      <a:pPr algn="ctr"/>
                      <a:r>
                        <a:rPr lang="pl-PL" dirty="0"/>
                        <a:t>łotewski</a:t>
                      </a:r>
                    </a:p>
                  </a:txBody>
                  <a:tcPr>
                    <a:solidFill>
                      <a:schemeClr val="accent1">
                        <a:lumMod val="60000"/>
                        <a:lumOff val="40000"/>
                      </a:schemeClr>
                    </a:solidFill>
                  </a:tcPr>
                </a:tc>
                <a:tc>
                  <a:txBody>
                    <a:bodyPr/>
                    <a:lstStyle/>
                    <a:p>
                      <a:pPr algn="ctr"/>
                      <a:r>
                        <a:rPr lang="pl-PL" dirty="0"/>
                        <a:t>słowacki</a:t>
                      </a:r>
                    </a:p>
                  </a:txBody>
                  <a:tcPr>
                    <a:solidFill>
                      <a:schemeClr val="accent1">
                        <a:lumMod val="60000"/>
                        <a:lumOff val="40000"/>
                      </a:schemeClr>
                    </a:solidFill>
                  </a:tcPr>
                </a:tc>
                <a:extLst>
                  <a:ext uri="{0D108BD9-81ED-4DB2-BD59-A6C34878D82A}">
                    <a16:rowId xmlns:a16="http://schemas.microsoft.com/office/drawing/2014/main" val="482066643"/>
                  </a:ext>
                </a:extLst>
              </a:tr>
              <a:tr h="525895">
                <a:tc>
                  <a:txBody>
                    <a:bodyPr/>
                    <a:lstStyle/>
                    <a:p>
                      <a:pPr algn="ctr"/>
                      <a:r>
                        <a:rPr lang="pl-PL" dirty="0"/>
                        <a:t>duński</a:t>
                      </a:r>
                    </a:p>
                  </a:txBody>
                  <a:tcPr>
                    <a:solidFill>
                      <a:schemeClr val="accent1">
                        <a:lumMod val="60000"/>
                        <a:lumOff val="40000"/>
                      </a:schemeClr>
                    </a:solidFill>
                  </a:tcPr>
                </a:tc>
                <a:tc>
                  <a:txBody>
                    <a:bodyPr/>
                    <a:lstStyle/>
                    <a:p>
                      <a:pPr algn="ctr"/>
                      <a:r>
                        <a:rPr lang="pl-PL" dirty="0"/>
                        <a:t>niemiecki</a:t>
                      </a:r>
                    </a:p>
                  </a:txBody>
                  <a:tcPr>
                    <a:solidFill>
                      <a:schemeClr val="accent1">
                        <a:lumMod val="60000"/>
                        <a:lumOff val="40000"/>
                      </a:schemeClr>
                    </a:solidFill>
                  </a:tcPr>
                </a:tc>
                <a:tc>
                  <a:txBody>
                    <a:bodyPr/>
                    <a:lstStyle/>
                    <a:p>
                      <a:pPr algn="ctr"/>
                      <a:r>
                        <a:rPr lang="pl-PL" dirty="0"/>
                        <a:t>litewski</a:t>
                      </a:r>
                    </a:p>
                  </a:txBody>
                  <a:tcPr>
                    <a:solidFill>
                      <a:schemeClr val="accent1">
                        <a:lumMod val="60000"/>
                        <a:lumOff val="40000"/>
                      </a:schemeClr>
                    </a:solidFill>
                  </a:tcPr>
                </a:tc>
                <a:tc>
                  <a:txBody>
                    <a:bodyPr/>
                    <a:lstStyle/>
                    <a:p>
                      <a:pPr algn="ctr"/>
                      <a:r>
                        <a:rPr lang="pl-PL" dirty="0"/>
                        <a:t>słoweński</a:t>
                      </a:r>
                    </a:p>
                  </a:txBody>
                  <a:tcPr>
                    <a:solidFill>
                      <a:schemeClr val="accent1">
                        <a:lumMod val="60000"/>
                        <a:lumOff val="40000"/>
                      </a:schemeClr>
                    </a:solidFill>
                  </a:tcPr>
                </a:tc>
                <a:extLst>
                  <a:ext uri="{0D108BD9-81ED-4DB2-BD59-A6C34878D82A}">
                    <a16:rowId xmlns:a16="http://schemas.microsoft.com/office/drawing/2014/main" val="2827993587"/>
                  </a:ext>
                </a:extLst>
              </a:tr>
              <a:tr h="525895">
                <a:tc>
                  <a:txBody>
                    <a:bodyPr/>
                    <a:lstStyle/>
                    <a:p>
                      <a:pPr algn="ctr"/>
                      <a:r>
                        <a:rPr lang="pl-PL" dirty="0"/>
                        <a:t>niderlandzki</a:t>
                      </a:r>
                    </a:p>
                  </a:txBody>
                  <a:tcPr>
                    <a:solidFill>
                      <a:schemeClr val="accent1">
                        <a:lumMod val="60000"/>
                        <a:lumOff val="40000"/>
                      </a:schemeClr>
                    </a:solidFill>
                  </a:tcPr>
                </a:tc>
                <a:tc>
                  <a:txBody>
                    <a:bodyPr/>
                    <a:lstStyle/>
                    <a:p>
                      <a:pPr algn="ctr"/>
                      <a:r>
                        <a:rPr lang="pl-PL" dirty="0"/>
                        <a:t>grecki</a:t>
                      </a:r>
                    </a:p>
                  </a:txBody>
                  <a:tcPr>
                    <a:solidFill>
                      <a:schemeClr val="accent1">
                        <a:lumMod val="60000"/>
                        <a:lumOff val="40000"/>
                      </a:schemeClr>
                    </a:solidFill>
                  </a:tcPr>
                </a:tc>
                <a:tc>
                  <a:txBody>
                    <a:bodyPr/>
                    <a:lstStyle/>
                    <a:p>
                      <a:pPr algn="ctr"/>
                      <a:r>
                        <a:rPr lang="pl-PL" dirty="0"/>
                        <a:t>maltański</a:t>
                      </a:r>
                    </a:p>
                  </a:txBody>
                  <a:tcPr>
                    <a:solidFill>
                      <a:schemeClr val="accent1">
                        <a:lumMod val="60000"/>
                        <a:lumOff val="40000"/>
                      </a:schemeClr>
                    </a:solidFill>
                  </a:tcPr>
                </a:tc>
                <a:tc>
                  <a:txBody>
                    <a:bodyPr/>
                    <a:lstStyle/>
                    <a:p>
                      <a:pPr algn="ctr"/>
                      <a:r>
                        <a:rPr lang="pl-PL" dirty="0"/>
                        <a:t>hiszpański</a:t>
                      </a:r>
                    </a:p>
                  </a:txBody>
                  <a:tcPr>
                    <a:solidFill>
                      <a:schemeClr val="accent1">
                        <a:lumMod val="60000"/>
                        <a:lumOff val="40000"/>
                      </a:schemeClr>
                    </a:solidFill>
                  </a:tcPr>
                </a:tc>
                <a:extLst>
                  <a:ext uri="{0D108BD9-81ED-4DB2-BD59-A6C34878D82A}">
                    <a16:rowId xmlns:a16="http://schemas.microsoft.com/office/drawing/2014/main" val="3723482599"/>
                  </a:ext>
                </a:extLst>
              </a:tr>
              <a:tr h="525895">
                <a:tc>
                  <a:txBody>
                    <a:bodyPr/>
                    <a:lstStyle/>
                    <a:p>
                      <a:pPr algn="ctr"/>
                      <a:r>
                        <a:rPr lang="pl-PL" dirty="0"/>
                        <a:t>angielski</a:t>
                      </a:r>
                    </a:p>
                  </a:txBody>
                  <a:tcPr>
                    <a:solidFill>
                      <a:schemeClr val="accent1">
                        <a:lumMod val="60000"/>
                        <a:lumOff val="40000"/>
                      </a:schemeClr>
                    </a:solidFill>
                  </a:tcPr>
                </a:tc>
                <a:tc>
                  <a:txBody>
                    <a:bodyPr/>
                    <a:lstStyle/>
                    <a:p>
                      <a:pPr algn="ctr"/>
                      <a:r>
                        <a:rPr lang="pl-PL" dirty="0"/>
                        <a:t>węgierski</a:t>
                      </a:r>
                    </a:p>
                  </a:txBody>
                  <a:tcPr>
                    <a:solidFill>
                      <a:schemeClr val="accent1">
                        <a:lumMod val="60000"/>
                        <a:lumOff val="40000"/>
                      </a:schemeClr>
                    </a:solidFill>
                  </a:tcPr>
                </a:tc>
                <a:tc>
                  <a:txBody>
                    <a:bodyPr/>
                    <a:lstStyle/>
                    <a:p>
                      <a:pPr algn="ctr"/>
                      <a:r>
                        <a:rPr lang="pl-PL" dirty="0"/>
                        <a:t>polski</a:t>
                      </a:r>
                    </a:p>
                  </a:txBody>
                  <a:tcPr>
                    <a:solidFill>
                      <a:schemeClr val="accent1">
                        <a:lumMod val="60000"/>
                        <a:lumOff val="40000"/>
                      </a:schemeClr>
                    </a:solidFill>
                  </a:tcPr>
                </a:tc>
                <a:tc>
                  <a:txBody>
                    <a:bodyPr/>
                    <a:lstStyle/>
                    <a:p>
                      <a:pPr algn="ctr"/>
                      <a:r>
                        <a:rPr lang="pl-PL" dirty="0"/>
                        <a:t>szwedzki</a:t>
                      </a:r>
                    </a:p>
                  </a:txBody>
                  <a:tcPr>
                    <a:solidFill>
                      <a:schemeClr val="accent1">
                        <a:lumMod val="60000"/>
                        <a:lumOff val="40000"/>
                      </a:schemeClr>
                    </a:solidFill>
                  </a:tcPr>
                </a:tc>
                <a:extLst>
                  <a:ext uri="{0D108BD9-81ED-4DB2-BD59-A6C34878D82A}">
                    <a16:rowId xmlns:a16="http://schemas.microsoft.com/office/drawing/2014/main" val="1979477474"/>
                  </a:ext>
                </a:extLst>
              </a:tr>
            </a:tbl>
          </a:graphicData>
        </a:graphic>
      </p:graphicFrame>
    </p:spTree>
    <p:extLst>
      <p:ext uri="{BB962C8B-B14F-4D97-AF65-F5344CB8AC3E}">
        <p14:creationId xmlns:p14="http://schemas.microsoft.com/office/powerpoint/2010/main" val="63018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A67A2A-8C12-473E-A126-9BEE7B16B904}"/>
              </a:ext>
            </a:extLst>
          </p:cNvPr>
          <p:cNvSpPr>
            <a:spLocks noGrp="1"/>
          </p:cNvSpPr>
          <p:nvPr>
            <p:ph type="title"/>
          </p:nvPr>
        </p:nvSpPr>
        <p:spPr/>
        <p:txBody>
          <a:bodyPr/>
          <a:lstStyle/>
          <a:p>
            <a:r>
              <a:rPr lang="pl-PL" dirty="0"/>
              <a:t>Zacznijmy od języka polskiego</a:t>
            </a:r>
          </a:p>
        </p:txBody>
      </p:sp>
      <p:sp>
        <p:nvSpPr>
          <p:cNvPr id="3" name="Symbol zastępczy zawartości 2">
            <a:extLst>
              <a:ext uri="{FF2B5EF4-FFF2-40B4-BE49-F238E27FC236}">
                <a16:creationId xmlns:a16="http://schemas.microsoft.com/office/drawing/2014/main" id="{6785F8C5-25A8-405E-85BD-5E465CD4218B}"/>
              </a:ext>
            </a:extLst>
          </p:cNvPr>
          <p:cNvSpPr>
            <a:spLocks noGrp="1"/>
          </p:cNvSpPr>
          <p:nvPr>
            <p:ph idx="1"/>
          </p:nvPr>
        </p:nvSpPr>
        <p:spPr/>
        <p:txBody>
          <a:bodyPr>
            <a:normAutofit fontScale="85000" lnSpcReduction="20000"/>
          </a:bodyPr>
          <a:lstStyle/>
          <a:p>
            <a:pPr algn="just">
              <a:lnSpc>
                <a:spcPct val="160000"/>
              </a:lnSpc>
              <a:buFont typeface="Wingdings" panose="05000000000000000000" pitchFamily="2" charset="2"/>
              <a:buChar char="Ø"/>
            </a:pPr>
            <a:r>
              <a:rPr lang="pl-PL" dirty="0"/>
              <a:t> Język polski — obok chińskiego, węgierskiego i fińskiego — to jeden z najtrudniejszych do nauki języków świata! Sprawia to skomplikowana gramatyka z mnóstwem wyjątków oraz szeleszczące głoski, do których trzeba mieć naprawdę giętki aparat mowy. Tym bardziej szanujmy polszczyznę i posługujmy się nią poprawnie, bo to zaszczyt mówić i pisać bezbłędnie w tak trudnym i pięknym języku.</a:t>
            </a:r>
          </a:p>
          <a:p>
            <a:pPr algn="just">
              <a:lnSpc>
                <a:spcPct val="160000"/>
              </a:lnSpc>
              <a:buFont typeface="Wingdings" panose="05000000000000000000" pitchFamily="2" charset="2"/>
              <a:buChar char="Ø"/>
            </a:pPr>
            <a:r>
              <a:rPr lang="pl-PL" dirty="0"/>
              <a:t> 21 lutego przypada Międzynarodowy Dzień Języka Ojczystego, ustanowiony przez UNESCO 17 listopada 1999 r.</a:t>
            </a:r>
          </a:p>
          <a:p>
            <a:pPr algn="just"/>
            <a:endParaRPr lang="pl-PL" dirty="0"/>
          </a:p>
          <a:p>
            <a:pPr marL="0" indent="0" algn="just">
              <a:buNone/>
            </a:pPr>
            <a:r>
              <a:rPr lang="pl-PL" dirty="0"/>
              <a:t>* </a:t>
            </a:r>
            <a:r>
              <a:rPr lang="pl-PL" sz="1800" dirty="0"/>
              <a:t>UNESCO – organizacja, której podstawowym celem jest wspieranie współpracy międzynarodowej w dziedzinie kultury, sztuki i nauki, wzbudzanie szacunku dla </a:t>
            </a:r>
            <a:r>
              <a:rPr lang="pl-PL" sz="1800" dirty="0">
                <a:solidFill>
                  <a:schemeClr val="tx1">
                    <a:lumMod val="95000"/>
                    <a:lumOff val="5000"/>
                  </a:schemeClr>
                </a:solidFill>
              </a:rPr>
              <a:t>praw człowieka</a:t>
            </a:r>
            <a:r>
              <a:rPr lang="pl-PL" sz="1800" dirty="0"/>
              <a:t>, bez względu na kolor skóry, status społeczny i religię</a:t>
            </a:r>
          </a:p>
          <a:p>
            <a:pPr algn="just"/>
            <a:endParaRPr lang="pl-PL" dirty="0"/>
          </a:p>
          <a:p>
            <a:pPr algn="just"/>
            <a:endParaRPr lang="pl-PL" dirty="0"/>
          </a:p>
        </p:txBody>
      </p:sp>
    </p:spTree>
    <p:extLst>
      <p:ext uri="{BB962C8B-B14F-4D97-AF65-F5344CB8AC3E}">
        <p14:creationId xmlns:p14="http://schemas.microsoft.com/office/powerpoint/2010/main" val="1169531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B0D6AC-B8A1-4A29-8450-0AE8567221BE}"/>
              </a:ext>
            </a:extLst>
          </p:cNvPr>
          <p:cNvSpPr>
            <a:spLocks noGrp="1"/>
          </p:cNvSpPr>
          <p:nvPr>
            <p:ph type="title"/>
          </p:nvPr>
        </p:nvSpPr>
        <p:spPr/>
        <p:txBody>
          <a:bodyPr/>
          <a:lstStyle/>
          <a:p>
            <a:r>
              <a:rPr lang="pl-PL" dirty="0"/>
              <a:t>Baw się językiem!</a:t>
            </a:r>
          </a:p>
        </p:txBody>
      </p:sp>
      <p:sp>
        <p:nvSpPr>
          <p:cNvPr id="3" name="Symbol zastępczy zawartości 2">
            <a:extLst>
              <a:ext uri="{FF2B5EF4-FFF2-40B4-BE49-F238E27FC236}">
                <a16:creationId xmlns:a16="http://schemas.microsoft.com/office/drawing/2014/main" id="{033AD650-2249-4E66-A350-E69B9E27147B}"/>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pl-PL" dirty="0"/>
              <a:t> Przeczytaj jak najszybciej zdanie:</a:t>
            </a:r>
          </a:p>
          <a:p>
            <a:pPr marL="0" indent="0">
              <a:buNone/>
            </a:pPr>
            <a:r>
              <a:rPr lang="pl-PL" dirty="0"/>
              <a:t>Leży Jerzy na wieży i nie wierzy, że w tej wieży jest sto jeży i pięćdziesiąt jeżozwierzy.</a:t>
            </a:r>
          </a:p>
          <a:p>
            <a:endParaRPr lang="pl-PL" dirty="0"/>
          </a:p>
          <a:p>
            <a:pPr>
              <a:buFont typeface="Wingdings" panose="05000000000000000000" pitchFamily="2" charset="2"/>
              <a:buChar char="Ø"/>
            </a:pPr>
            <a:r>
              <a:rPr lang="pl-PL" dirty="0"/>
              <a:t> Przeczytaj powyższe zdanie jak:</a:t>
            </a:r>
          </a:p>
          <a:p>
            <a:r>
              <a:rPr lang="pl-PL" dirty="0"/>
              <a:t>- komentator sportowy</a:t>
            </a:r>
          </a:p>
          <a:p>
            <a:r>
              <a:rPr lang="pl-PL" dirty="0"/>
              <a:t>- poseł na sejm wygłaszający mowę</a:t>
            </a:r>
          </a:p>
          <a:p>
            <a:r>
              <a:rPr lang="pl-PL" dirty="0"/>
              <a:t>- mama czytająca dziecku bajkę</a:t>
            </a:r>
          </a:p>
          <a:p>
            <a:r>
              <a:rPr lang="pl-PL" dirty="0"/>
              <a:t>- dinozaur</a:t>
            </a:r>
          </a:p>
          <a:p>
            <a:r>
              <a:rPr lang="pl-PL" dirty="0"/>
              <a:t>- … ;) </a:t>
            </a:r>
          </a:p>
        </p:txBody>
      </p:sp>
      <p:pic>
        <p:nvPicPr>
          <p:cNvPr id="5" name="Obraz 4">
            <a:extLst>
              <a:ext uri="{FF2B5EF4-FFF2-40B4-BE49-F238E27FC236}">
                <a16:creationId xmlns:a16="http://schemas.microsoft.com/office/drawing/2014/main" id="{1E6D4C10-7BF8-4944-B5A3-43E365A4F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1717" y="3272439"/>
            <a:ext cx="3397188" cy="2505426"/>
          </a:xfrm>
          <a:prstGeom prst="rect">
            <a:avLst/>
          </a:prstGeom>
        </p:spPr>
      </p:pic>
    </p:spTree>
    <p:extLst>
      <p:ext uri="{BB962C8B-B14F-4D97-AF65-F5344CB8AC3E}">
        <p14:creationId xmlns:p14="http://schemas.microsoft.com/office/powerpoint/2010/main" val="1462026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43B4FA-E227-414D-9023-F604F30F765A}"/>
              </a:ext>
            </a:extLst>
          </p:cNvPr>
          <p:cNvSpPr>
            <a:spLocks noGrp="1"/>
          </p:cNvSpPr>
          <p:nvPr>
            <p:ph type="title"/>
          </p:nvPr>
        </p:nvSpPr>
        <p:spPr/>
        <p:txBody>
          <a:bodyPr/>
          <a:lstStyle/>
          <a:p>
            <a:r>
              <a:rPr lang="pl-PL" dirty="0" err="1"/>
              <a:t>Polish</a:t>
            </a:r>
            <a:r>
              <a:rPr lang="pl-PL" dirty="0"/>
              <a:t> </a:t>
            </a:r>
            <a:r>
              <a:rPr lang="pl-PL" dirty="0" err="1"/>
              <a:t>is</a:t>
            </a:r>
            <a:r>
              <a:rPr lang="pl-PL" dirty="0"/>
              <a:t> hard</a:t>
            </a:r>
          </a:p>
        </p:txBody>
      </p:sp>
      <p:sp>
        <p:nvSpPr>
          <p:cNvPr id="3" name="Symbol zastępczy zawartości 2">
            <a:extLst>
              <a:ext uri="{FF2B5EF4-FFF2-40B4-BE49-F238E27FC236}">
                <a16:creationId xmlns:a16="http://schemas.microsoft.com/office/drawing/2014/main" id="{5D7A1553-D8DE-4607-8952-515191DB8479}"/>
              </a:ext>
            </a:extLst>
          </p:cNvPr>
          <p:cNvSpPr>
            <a:spLocks noGrp="1"/>
          </p:cNvSpPr>
          <p:nvPr>
            <p:ph sz="half" idx="1"/>
          </p:nvPr>
        </p:nvSpPr>
        <p:spPr/>
        <p:txBody>
          <a:bodyPr/>
          <a:lstStyle/>
          <a:p>
            <a:pPr>
              <a:buFont typeface="Wingdings" panose="05000000000000000000" pitchFamily="2" charset="2"/>
              <a:buChar char="Ø"/>
            </a:pPr>
            <a:r>
              <a:rPr lang="pl-PL" dirty="0"/>
              <a:t> Co to za słowa?</a:t>
            </a:r>
          </a:p>
          <a:p>
            <a:r>
              <a:rPr lang="pl-PL" dirty="0"/>
              <a:t>Jen dobra</a:t>
            </a:r>
          </a:p>
          <a:p>
            <a:r>
              <a:rPr lang="pl-PL" dirty="0" err="1"/>
              <a:t>Chesht</a:t>
            </a:r>
            <a:endParaRPr lang="pl-PL" dirty="0"/>
          </a:p>
          <a:p>
            <a:r>
              <a:rPr lang="pl-PL" dirty="0" err="1"/>
              <a:t>Jenkooyie</a:t>
            </a:r>
            <a:endParaRPr lang="pl-PL" dirty="0"/>
          </a:p>
          <a:p>
            <a:r>
              <a:rPr lang="pl-PL" dirty="0" err="1"/>
              <a:t>Neh</a:t>
            </a:r>
            <a:r>
              <a:rPr lang="pl-PL" dirty="0"/>
              <a:t> </a:t>
            </a:r>
            <a:r>
              <a:rPr lang="pl-PL" dirty="0" err="1"/>
              <a:t>rosoomiem</a:t>
            </a:r>
            <a:endParaRPr lang="pl-PL" dirty="0"/>
          </a:p>
          <a:p>
            <a:r>
              <a:rPr lang="pl-PL" dirty="0" err="1"/>
              <a:t>Eeleh</a:t>
            </a:r>
            <a:r>
              <a:rPr lang="pl-PL" dirty="0"/>
              <a:t> tu </a:t>
            </a:r>
            <a:r>
              <a:rPr lang="pl-PL" dirty="0" err="1"/>
              <a:t>koshtooyih</a:t>
            </a:r>
            <a:r>
              <a:rPr lang="pl-PL" dirty="0"/>
              <a:t>?</a:t>
            </a:r>
          </a:p>
          <a:p>
            <a:r>
              <a:rPr lang="pl-PL" dirty="0"/>
              <a:t>Po </a:t>
            </a:r>
            <a:r>
              <a:rPr lang="pl-PL" dirty="0" err="1"/>
              <a:t>prosheh</a:t>
            </a:r>
            <a:r>
              <a:rPr lang="pl-PL" dirty="0"/>
              <a:t> </a:t>
            </a:r>
            <a:r>
              <a:rPr lang="pl-PL" dirty="0" err="1"/>
              <a:t>rahoonek</a:t>
            </a:r>
            <a:endParaRPr lang="pl-PL" dirty="0"/>
          </a:p>
          <a:p>
            <a:r>
              <a:rPr lang="pl-PL" dirty="0" err="1"/>
              <a:t>Yak</a:t>
            </a:r>
            <a:r>
              <a:rPr lang="pl-PL" dirty="0"/>
              <a:t> </a:t>
            </a:r>
            <a:r>
              <a:rPr lang="pl-PL" dirty="0" err="1"/>
              <a:t>shea</a:t>
            </a:r>
            <a:r>
              <a:rPr lang="pl-PL" dirty="0"/>
              <a:t> </a:t>
            </a:r>
            <a:r>
              <a:rPr lang="pl-PL" dirty="0" err="1"/>
              <a:t>mash</a:t>
            </a:r>
            <a:endParaRPr lang="pl-PL" dirty="0"/>
          </a:p>
        </p:txBody>
      </p:sp>
      <p:sp>
        <p:nvSpPr>
          <p:cNvPr id="4" name="Symbol zastępczy zawartości 3">
            <a:extLst>
              <a:ext uri="{FF2B5EF4-FFF2-40B4-BE49-F238E27FC236}">
                <a16:creationId xmlns:a16="http://schemas.microsoft.com/office/drawing/2014/main" id="{49B6DD61-7C45-41B4-B42C-38D8CEE1FDD7}"/>
              </a:ext>
            </a:extLst>
          </p:cNvPr>
          <p:cNvSpPr>
            <a:spLocks noGrp="1"/>
          </p:cNvSpPr>
          <p:nvPr>
            <p:ph sz="half" idx="2"/>
          </p:nvPr>
        </p:nvSpPr>
        <p:spPr/>
        <p:txBody>
          <a:bodyPr/>
          <a:lstStyle/>
          <a:p>
            <a:endParaRPr lang="pl-PL" dirty="0"/>
          </a:p>
          <a:p>
            <a:endParaRPr lang="pl-PL" dirty="0"/>
          </a:p>
          <a:p>
            <a:endParaRPr lang="pl-PL" dirty="0"/>
          </a:p>
          <a:p>
            <a:r>
              <a:rPr lang="pl-PL" dirty="0">
                <a:hlinkClick r:id="rId2"/>
              </a:rPr>
              <a:t>https://www.youtube.com/watch?v=DmFnm1h-S7I</a:t>
            </a:r>
            <a:endParaRPr lang="pl-PL" dirty="0"/>
          </a:p>
          <a:p>
            <a:endParaRPr lang="pl-PL" dirty="0"/>
          </a:p>
        </p:txBody>
      </p:sp>
      <p:pic>
        <p:nvPicPr>
          <p:cNvPr id="6" name="Obraz 5">
            <a:extLst>
              <a:ext uri="{FF2B5EF4-FFF2-40B4-BE49-F238E27FC236}">
                <a16:creationId xmlns:a16="http://schemas.microsoft.com/office/drawing/2014/main" id="{A7769873-149F-4636-ADAB-A3C08D2E1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906" y="765502"/>
            <a:ext cx="3068669" cy="1864508"/>
          </a:xfrm>
          <a:prstGeom prst="rect">
            <a:avLst/>
          </a:prstGeom>
        </p:spPr>
      </p:pic>
    </p:spTree>
    <p:extLst>
      <p:ext uri="{BB962C8B-B14F-4D97-AF65-F5344CB8AC3E}">
        <p14:creationId xmlns:p14="http://schemas.microsoft.com/office/powerpoint/2010/main" val="333966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D864D0-D79F-43F1-8889-2208C80A84EF}"/>
              </a:ext>
            </a:extLst>
          </p:cNvPr>
          <p:cNvSpPr>
            <a:spLocks noGrp="1"/>
          </p:cNvSpPr>
          <p:nvPr>
            <p:ph type="title"/>
          </p:nvPr>
        </p:nvSpPr>
        <p:spPr/>
        <p:txBody>
          <a:bodyPr/>
          <a:lstStyle/>
          <a:p>
            <a:r>
              <a:rPr lang="pl-PL" dirty="0"/>
              <a:t>Fałszywi przyjaciele</a:t>
            </a:r>
          </a:p>
        </p:txBody>
      </p:sp>
      <p:sp>
        <p:nvSpPr>
          <p:cNvPr id="3" name="Symbol zastępczy zawartości 2">
            <a:extLst>
              <a:ext uri="{FF2B5EF4-FFF2-40B4-BE49-F238E27FC236}">
                <a16:creationId xmlns:a16="http://schemas.microsoft.com/office/drawing/2014/main" id="{C9CB1C52-5BAD-47B5-8900-39505325CEFB}"/>
              </a:ext>
            </a:extLst>
          </p:cNvPr>
          <p:cNvSpPr>
            <a:spLocks noGrp="1"/>
          </p:cNvSpPr>
          <p:nvPr>
            <p:ph idx="1"/>
          </p:nvPr>
        </p:nvSpPr>
        <p:spPr/>
        <p:txBody>
          <a:bodyPr/>
          <a:lstStyle/>
          <a:p>
            <a:pPr>
              <a:lnSpc>
                <a:spcPct val="150000"/>
              </a:lnSpc>
            </a:pPr>
            <a:endParaRPr lang="pl-PL" dirty="0"/>
          </a:p>
          <a:p>
            <a:pPr>
              <a:lnSpc>
                <a:spcPct val="150000"/>
              </a:lnSpc>
            </a:pPr>
            <a:r>
              <a:rPr lang="pl-PL" dirty="0"/>
              <a:t>Fałszywi przyjaciele to </a:t>
            </a:r>
            <a:r>
              <a:rPr lang="pl-PL" dirty="0" err="1"/>
              <a:t>tautonimy</a:t>
            </a:r>
            <a:r>
              <a:rPr lang="pl-PL" dirty="0"/>
              <a:t>, czyli słowa występujące w różnych językach, które – choć brzmią bardzo podobnie – mają różne znaczenie. To za ich przyczyną popełniamy śmieszne błędy językowe. Dobrze, jeśli tylko śmieszne. Czasem możemy zupełnie niechcący kogoś obrazić. Dlatego strzeżmy się fałszywych przyjaciół! Czytajcie dalej…</a:t>
            </a:r>
          </a:p>
        </p:txBody>
      </p:sp>
    </p:spTree>
    <p:extLst>
      <p:ext uri="{BB962C8B-B14F-4D97-AF65-F5344CB8AC3E}">
        <p14:creationId xmlns:p14="http://schemas.microsoft.com/office/powerpoint/2010/main" val="3763357891"/>
      </p:ext>
    </p:extLst>
  </p:cSld>
  <p:clrMapOvr>
    <a:masterClrMapping/>
  </p:clrMapOvr>
</p:sld>
</file>

<file path=ppt/theme/theme1.xml><?xml version="1.0" encoding="utf-8"?>
<a:theme xmlns:a="http://schemas.openxmlformats.org/drawingml/2006/main" name="Wielkomiejski">
  <a:themeElements>
    <a:clrScheme name="Wielkomiejski">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Wielkomiejski">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elkomiejsk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docProps/app.xml><?xml version="1.0" encoding="utf-8"?>
<Properties xmlns="http://schemas.openxmlformats.org/officeDocument/2006/extended-properties" xmlns:vt="http://schemas.openxmlformats.org/officeDocument/2006/docPropsVTypes">
  <Template/>
  <TotalTime>201</TotalTime>
  <Words>850</Words>
  <Application>Microsoft Office PowerPoint</Application>
  <PresentationFormat>Panoramiczny</PresentationFormat>
  <Paragraphs>109</Paragraphs>
  <Slides>16</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16</vt:i4>
      </vt:variant>
    </vt:vector>
  </HeadingPairs>
  <TitlesOfParts>
    <vt:vector size="20" baseType="lpstr">
      <vt:lpstr>Arial</vt:lpstr>
      <vt:lpstr>Calibri Light</vt:lpstr>
      <vt:lpstr>Wingdings</vt:lpstr>
      <vt:lpstr>Wielkomiejski</vt:lpstr>
      <vt:lpstr>26 września 2022 r.</vt:lpstr>
      <vt:lpstr>Europejski Dzień Języków</vt:lpstr>
      <vt:lpstr>Prezentacja programu PowerPoint</vt:lpstr>
      <vt:lpstr>Ile języków mamy w Europie?</vt:lpstr>
      <vt:lpstr>W UE obowiązują 24 języki urzędowe:</vt:lpstr>
      <vt:lpstr>Zacznijmy od języka polskiego</vt:lpstr>
      <vt:lpstr>Baw się językiem!</vt:lpstr>
      <vt:lpstr>Polish is hard</vt:lpstr>
      <vt:lpstr>Fałszywi przyjaciele</vt:lpstr>
      <vt:lpstr>Aby kupić dynię a nie melona…</vt:lpstr>
      <vt:lpstr>False friends w języku angielskim</vt:lpstr>
      <vt:lpstr>Falsche Freunde w języku niemieckim</vt:lpstr>
      <vt:lpstr>Nie taki język straszny…</vt:lpstr>
      <vt:lpstr>Ta sama piosenka w różnych językach</vt:lpstr>
      <vt:lpstr>Na koniec coś dla smakoszy</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Europejski Dzień Języków Obcych</dc:title>
  <dc:creator>Czonstke Monika</dc:creator>
  <cp:lastModifiedBy>Czonstke Monika</cp:lastModifiedBy>
  <cp:revision>32</cp:revision>
  <dcterms:created xsi:type="dcterms:W3CDTF">2021-09-12T16:14:20Z</dcterms:created>
  <dcterms:modified xsi:type="dcterms:W3CDTF">2022-09-21T16:11:23Z</dcterms:modified>
</cp:coreProperties>
</file>