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66FF"/>
    <a:srgbClr val="93E3FF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016CD-5302-4521-98BE-BF01F652A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7490-C798-4F62-AAC1-88F6333EF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83692-9339-4E1E-A58A-0709A4CB3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FDE8A-CC4E-4C87-9228-15361DB6F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1AB21-7120-4D6C-A3F1-96DC60CA4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9AC05-4F7F-471D-9A3E-AAFF5E213C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27A5F-F6E1-4433-A6F8-EDAC8598C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F92DD-C6FA-4A60-AD08-CD08E3C7A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8CBCD-75E8-4F5F-94F1-C195741C7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649E-8694-4023-9D93-E9B9AC8CA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BB8E8-1D4E-4625-A7AB-D82886DAB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sem a upravte štýly predlohy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Tretia úroveň</a:t>
            </a:r>
          </a:p>
          <a:p>
            <a:pPr lvl="3"/>
            <a:r>
              <a:rPr lang="en-US" smtClean="0"/>
              <a:t>Štvrtá úroveň</a:t>
            </a:r>
          </a:p>
          <a:p>
            <a:pPr lvl="4"/>
            <a:r>
              <a:rPr lang="en-US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9D3B53-1BE1-4AA7-A871-784E88AD2A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5400" b="1" i="1" dirty="0" err="1" smtClean="0">
                <a:solidFill>
                  <a:srgbClr val="FF99FF"/>
                </a:solidFill>
              </a:rPr>
              <a:t>Karbonylové</a:t>
            </a:r>
            <a:r>
              <a:rPr lang="sk-SK" sz="5400" b="1" i="1" dirty="0" smtClean="0">
                <a:solidFill>
                  <a:srgbClr val="FF99FF"/>
                </a:solidFill>
              </a:rPr>
              <a:t> zlúčeniny</a:t>
            </a:r>
            <a:endParaRPr lang="sk-SK" sz="5400" b="1" i="1" dirty="0">
              <a:solidFill>
                <a:srgbClr val="FF99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4000" b="1" i="1" dirty="0" smtClean="0">
                <a:solidFill>
                  <a:srgbClr val="FF99FF"/>
                </a:solidFill>
              </a:rPr>
              <a:t>Aldehydy a ketóny</a:t>
            </a:r>
            <a:endParaRPr lang="sk-SK" sz="4000" b="1" i="1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i="1" dirty="0" smtClean="0">
                <a:solidFill>
                  <a:srgbClr val="FF99FF"/>
                </a:solidFill>
              </a:rPr>
              <a:t>Čo sú </a:t>
            </a:r>
            <a:r>
              <a:rPr lang="sk-SK" sz="4000" b="1" i="1" dirty="0" err="1">
                <a:solidFill>
                  <a:srgbClr val="FF99FF"/>
                </a:solidFill>
              </a:rPr>
              <a:t>k</a:t>
            </a:r>
            <a:r>
              <a:rPr lang="sk-SK" sz="4000" b="1" i="1" dirty="0" err="1" smtClean="0">
                <a:solidFill>
                  <a:srgbClr val="FF99FF"/>
                </a:solidFill>
              </a:rPr>
              <a:t>arbonylové</a:t>
            </a:r>
            <a:r>
              <a:rPr lang="sk-SK" sz="4000" b="1" i="1" dirty="0" smtClean="0">
                <a:solidFill>
                  <a:srgbClr val="FF99FF"/>
                </a:solidFill>
              </a:rPr>
              <a:t> zlúčeniny?</a:t>
            </a:r>
            <a:endParaRPr lang="sk-SK" sz="4000" b="1" i="1" dirty="0">
              <a:solidFill>
                <a:srgbClr val="FF99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>
              <a:buFont typeface="Arial" pitchFamily="34" charset="0"/>
              <a:buChar char="♠"/>
            </a:pPr>
            <a:r>
              <a:rPr lang="sk-SK" i="1" dirty="0" smtClean="0">
                <a:solidFill>
                  <a:srgbClr val="FF99FF"/>
                </a:solidFill>
              </a:rPr>
              <a:t>deriváty </a:t>
            </a:r>
            <a:r>
              <a:rPr lang="sk-SK" i="1" dirty="0" smtClean="0">
                <a:solidFill>
                  <a:srgbClr val="FF99FF"/>
                </a:solidFill>
              </a:rPr>
              <a:t>uhľovodíkov, v molekule ktorých je charakteristická </a:t>
            </a:r>
            <a:r>
              <a:rPr lang="sk-SK" b="1" i="1" dirty="0" err="1" smtClean="0">
                <a:solidFill>
                  <a:srgbClr val="0070C0"/>
                </a:solidFill>
              </a:rPr>
              <a:t>karbonylová</a:t>
            </a:r>
            <a:r>
              <a:rPr lang="sk-SK" b="1" i="1" dirty="0" smtClean="0">
                <a:solidFill>
                  <a:srgbClr val="FF99FF"/>
                </a:solidFill>
              </a:rPr>
              <a:t> </a:t>
            </a:r>
            <a:r>
              <a:rPr lang="sk-SK" i="1" dirty="0" smtClean="0">
                <a:solidFill>
                  <a:srgbClr val="0070C0"/>
                </a:solidFill>
              </a:rPr>
              <a:t>skupina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dirty="0" smtClean="0">
                <a:solidFill>
                  <a:srgbClr val="0070C0"/>
                </a:solidFill>
              </a:rPr>
              <a:t>C=O</a:t>
            </a:r>
            <a:endParaRPr lang="sk-SK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FF99FF"/>
                </a:solidFill>
              </a:rPr>
              <a:t>   </a:t>
            </a:r>
            <a:r>
              <a:rPr lang="sk-SK" i="1" dirty="0" smtClean="0">
                <a:solidFill>
                  <a:srgbClr val="FF99FF"/>
                </a:solidFill>
              </a:rPr>
              <a:t>Rozlišujeme: </a:t>
            </a:r>
            <a:endParaRPr lang="sk-SK" i="1" dirty="0" smtClean="0">
              <a:solidFill>
                <a:srgbClr val="FF99FF"/>
              </a:solidFill>
            </a:endParaRPr>
          </a:p>
          <a:p>
            <a:pPr>
              <a:buNone/>
            </a:pPr>
            <a:r>
              <a:rPr lang="sk-SK" b="1" i="1" dirty="0" smtClean="0">
                <a:solidFill>
                  <a:srgbClr val="92D050"/>
                </a:solidFill>
              </a:rPr>
              <a:t>1</a:t>
            </a:r>
            <a:r>
              <a:rPr lang="sk-SK" b="1" i="1" dirty="0" smtClean="0">
                <a:solidFill>
                  <a:srgbClr val="92D050"/>
                </a:solidFill>
              </a:rPr>
              <a:t>. </a:t>
            </a:r>
            <a:r>
              <a:rPr lang="sk-SK" b="1" i="1" dirty="0" smtClean="0">
                <a:solidFill>
                  <a:srgbClr val="92D050"/>
                </a:solidFill>
              </a:rPr>
              <a:t>Aldehydy- </a:t>
            </a:r>
            <a:r>
              <a:rPr lang="sk-SK" b="1" i="1" dirty="0" err="1" smtClean="0"/>
              <a:t>karbonylová</a:t>
            </a:r>
            <a:r>
              <a:rPr lang="sk-SK" b="1" i="1" dirty="0" smtClean="0"/>
              <a:t> skupina </a:t>
            </a:r>
            <a:r>
              <a:rPr lang="sk-SK" b="1" i="1" dirty="0" smtClean="0">
                <a:solidFill>
                  <a:srgbClr val="FF0000"/>
                </a:solidFill>
              </a:rPr>
              <a:t>je</a:t>
            </a:r>
            <a:r>
              <a:rPr lang="sk-SK" b="1" i="1" dirty="0" smtClean="0"/>
              <a:t> na krajnom uhlíku</a:t>
            </a:r>
            <a:endParaRPr lang="sk-SK" b="1" i="1" dirty="0" smtClean="0"/>
          </a:p>
          <a:p>
            <a:pPr>
              <a:buNone/>
            </a:pPr>
            <a:r>
              <a:rPr lang="sk-SK" b="1" i="1" dirty="0" smtClean="0">
                <a:solidFill>
                  <a:srgbClr val="92D050"/>
                </a:solidFill>
              </a:rPr>
              <a:t>2</a:t>
            </a:r>
            <a:r>
              <a:rPr lang="sk-SK" b="1" i="1" dirty="0" smtClean="0">
                <a:solidFill>
                  <a:srgbClr val="92D050"/>
                </a:solidFill>
              </a:rPr>
              <a:t>. </a:t>
            </a:r>
            <a:r>
              <a:rPr lang="sk-SK" b="1" i="1" dirty="0" smtClean="0">
                <a:solidFill>
                  <a:srgbClr val="92D050"/>
                </a:solidFill>
              </a:rPr>
              <a:t>Ketóny-</a:t>
            </a:r>
            <a:r>
              <a:rPr lang="sk-SK" b="1" i="1" dirty="0" smtClean="0"/>
              <a:t> </a:t>
            </a:r>
            <a:r>
              <a:rPr lang="sk-SK" b="1" i="1" dirty="0" err="1" smtClean="0"/>
              <a:t>karbonylová</a:t>
            </a:r>
            <a:r>
              <a:rPr lang="sk-SK" b="1" i="1" dirty="0" smtClean="0"/>
              <a:t> </a:t>
            </a:r>
            <a:r>
              <a:rPr lang="sk-SK" b="1" i="1" dirty="0"/>
              <a:t>skupina </a:t>
            </a:r>
            <a:r>
              <a:rPr lang="sk-SK" b="1" i="1" dirty="0" smtClean="0">
                <a:solidFill>
                  <a:srgbClr val="FF0000"/>
                </a:solidFill>
              </a:rPr>
              <a:t>nie je </a:t>
            </a:r>
            <a:r>
              <a:rPr lang="sk-SK" b="1" i="1" dirty="0"/>
              <a:t>na krajnom uhlíku</a:t>
            </a:r>
          </a:p>
          <a:p>
            <a:pPr>
              <a:buNone/>
            </a:pPr>
            <a:endParaRPr lang="sk-SK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99FF"/>
                </a:solidFill>
              </a:rPr>
              <a:t>Formaldehyd   HCOH</a:t>
            </a:r>
            <a:endParaRPr lang="sk-SK" b="1" i="1" dirty="0">
              <a:solidFill>
                <a:srgbClr val="FF99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♠"/>
            </a:pPr>
            <a:r>
              <a:rPr lang="sk-SK" b="1" i="1" dirty="0">
                <a:solidFill>
                  <a:schemeClr val="accent6">
                    <a:lumMod val="50000"/>
                  </a:schemeClr>
                </a:solidFill>
              </a:rPr>
              <a:t>vzniká oxidáciou </a:t>
            </a:r>
            <a:r>
              <a:rPr lang="sk-SK" b="1" i="1" dirty="0" err="1">
                <a:solidFill>
                  <a:schemeClr val="accent6">
                    <a:lumMod val="50000"/>
                  </a:schemeClr>
                </a:solidFill>
              </a:rPr>
              <a:t>metanolu</a:t>
            </a:r>
            <a:endParaRPr lang="sk-SK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♠"/>
            </a:pPr>
            <a:r>
              <a:rPr lang="sk-SK" i="1" dirty="0" smtClean="0">
                <a:solidFill>
                  <a:srgbClr val="FF99FF"/>
                </a:solidFill>
              </a:rPr>
              <a:t>bezfarebný</a:t>
            </a:r>
            <a:r>
              <a:rPr lang="sk-SK" i="1" dirty="0" smtClean="0">
                <a:solidFill>
                  <a:srgbClr val="FF99FF"/>
                </a:solidFill>
              </a:rPr>
              <a:t>, štipľavo zapáchajúci plyn</a:t>
            </a: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j</a:t>
            </a:r>
            <a:r>
              <a:rPr lang="sk-SK" i="1" dirty="0" smtClean="0">
                <a:solidFill>
                  <a:srgbClr val="FF99FF"/>
                </a:solidFill>
              </a:rPr>
              <a:t>e jedovatý</a:t>
            </a: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o</a:t>
            </a:r>
            <a:r>
              <a:rPr lang="sk-SK" i="1" dirty="0" smtClean="0">
                <a:solidFill>
                  <a:srgbClr val="FF99FF"/>
                </a:solidFill>
              </a:rPr>
              <a:t>trava sa prejavuje bolesťou hlavy, závratmi a pálením očí</a:t>
            </a:r>
          </a:p>
          <a:p>
            <a:pPr>
              <a:buNone/>
            </a:pPr>
            <a:endParaRPr lang="sk-SK" dirty="0">
              <a:solidFill>
                <a:srgbClr val="FF99FF"/>
              </a:solidFill>
            </a:endParaRPr>
          </a:p>
        </p:txBody>
      </p:sp>
      <p:pic>
        <p:nvPicPr>
          <p:cNvPr id="6" name="Obrázek 5" descr="formaldehyd_vzore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338233"/>
            <a:ext cx="2667000" cy="2519768"/>
          </a:xfrm>
          <a:prstGeom prst="rect">
            <a:avLst/>
          </a:prstGeom>
        </p:spPr>
      </p:pic>
      <p:pic>
        <p:nvPicPr>
          <p:cNvPr id="7" name="Obrázek 6" descr="formaldehyd_mode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4248081"/>
            <a:ext cx="2409825" cy="2609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i="1" dirty="0" smtClean="0">
                <a:solidFill>
                  <a:srgbClr val="FF99FF"/>
                </a:solidFill>
              </a:rPr>
              <a:t>Je formaldehyd súčasťou nášho života?</a:t>
            </a:r>
            <a:endParaRPr lang="sk-SK" sz="4000" b="1" i="1" dirty="0">
              <a:solidFill>
                <a:srgbClr val="FF99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p</a:t>
            </a:r>
            <a:r>
              <a:rPr lang="sk-SK" i="1" dirty="0" smtClean="0">
                <a:solidFill>
                  <a:srgbClr val="FF99FF"/>
                </a:solidFill>
              </a:rPr>
              <a:t>oužíva sa na výrobu plastov</a:t>
            </a:r>
          </a:p>
          <a:p>
            <a:pPr>
              <a:buFont typeface="Arial" pitchFamily="34" charset="0"/>
              <a:buChar char="♠"/>
            </a:pPr>
            <a:r>
              <a:rPr lang="sk-SK" b="1" i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je v mnohých lakoch, drevotrieskach 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a </a:t>
            </a:r>
            <a:r>
              <a:rPr lang="sk-SK" b="1" i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preglejkách</a:t>
            </a:r>
            <a:endParaRPr lang="sk-SK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d</a:t>
            </a:r>
            <a:r>
              <a:rPr lang="sk-SK" i="1" dirty="0" smtClean="0">
                <a:solidFill>
                  <a:srgbClr val="FF99FF"/>
                </a:solidFill>
              </a:rPr>
              <a:t>ezinfekčný prostriedok</a:t>
            </a: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k</a:t>
            </a:r>
            <a:r>
              <a:rPr lang="sk-SK" i="1" dirty="0" smtClean="0">
                <a:solidFill>
                  <a:srgbClr val="FF99FF"/>
                </a:solidFill>
              </a:rPr>
              <a:t>onzervačná látka biologických  preparátov 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(formalín)</a:t>
            </a:r>
            <a:endParaRPr lang="sk-SK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Obrázek 4" descr="nabyt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953000"/>
            <a:ext cx="3048000" cy="1694688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b="1" i="1" dirty="0" err="1" smtClean="0">
                <a:solidFill>
                  <a:srgbClr val="FF99FF"/>
                </a:solidFill>
              </a:rPr>
              <a:t>Acetaldehyd</a:t>
            </a:r>
            <a:r>
              <a:rPr lang="sk-SK" sz="5400" b="1" i="1" dirty="0" smtClean="0">
                <a:solidFill>
                  <a:srgbClr val="FF99FF"/>
                </a:solidFill>
              </a:rPr>
              <a:t>  CH</a:t>
            </a:r>
            <a:r>
              <a:rPr lang="sk-SK" sz="5400" b="1" i="1" baseline="-25000" dirty="0" smtClean="0">
                <a:solidFill>
                  <a:srgbClr val="FF99FF"/>
                </a:solidFill>
              </a:rPr>
              <a:t>3</a:t>
            </a:r>
            <a:r>
              <a:rPr lang="sk-SK" sz="5400" b="1" i="1" dirty="0" smtClean="0">
                <a:solidFill>
                  <a:srgbClr val="FF99FF"/>
                </a:solidFill>
              </a:rPr>
              <a:t>COH </a:t>
            </a:r>
            <a:endParaRPr lang="sk-SK" sz="5400" b="1" i="1" dirty="0">
              <a:solidFill>
                <a:srgbClr val="FF99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♠"/>
            </a:pPr>
            <a:r>
              <a:rPr lang="sk-SK" i="1" dirty="0" smtClean="0">
                <a:solidFill>
                  <a:srgbClr val="0070C0"/>
                </a:solidFill>
              </a:rPr>
              <a:t>Vzniká oxidáciou etanolu</a:t>
            </a:r>
          </a:p>
          <a:p>
            <a:pPr>
              <a:buFont typeface="Arial" pitchFamily="34" charset="0"/>
              <a:buChar char="♠"/>
            </a:pPr>
            <a:r>
              <a:rPr lang="sk-SK" i="1" dirty="0" smtClean="0">
                <a:solidFill>
                  <a:srgbClr val="FF99FF"/>
                </a:solidFill>
              </a:rPr>
              <a:t>prchavá</a:t>
            </a:r>
            <a:r>
              <a:rPr lang="sk-SK" i="1" dirty="0" smtClean="0">
                <a:solidFill>
                  <a:srgbClr val="FF99FF"/>
                </a:solidFill>
              </a:rPr>
              <a:t>, prenikavo zapáchajúca kvapalina</a:t>
            </a: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p</a:t>
            </a:r>
            <a:r>
              <a:rPr lang="sk-SK" i="1" dirty="0" smtClean="0">
                <a:solidFill>
                  <a:srgbClr val="FF99FF"/>
                </a:solidFill>
              </a:rPr>
              <a:t>oužíva sa na výrobu syntetického kaučuku, kyseliny octovej, 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farbív, liekov    </a:t>
            </a:r>
            <a:r>
              <a:rPr lang="sk-SK" i="1" dirty="0" smtClean="0">
                <a:solidFill>
                  <a:srgbClr val="FF99FF"/>
                </a:solidFill>
              </a:rPr>
              <a:t>a ako 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palivo</a:t>
            </a:r>
            <a:r>
              <a:rPr lang="sk-SK" i="1" dirty="0" smtClean="0">
                <a:solidFill>
                  <a:srgbClr val="FF99FF"/>
                </a:solidFill>
              </a:rPr>
              <a:t> (tuhý lieh)</a:t>
            </a:r>
          </a:p>
          <a:p>
            <a:pPr>
              <a:buNone/>
            </a:pPr>
            <a:endParaRPr lang="sk-SK" dirty="0">
              <a:solidFill>
                <a:srgbClr val="FF99FF"/>
              </a:solidFill>
            </a:endParaRPr>
          </a:p>
        </p:txBody>
      </p:sp>
      <p:pic>
        <p:nvPicPr>
          <p:cNvPr id="4" name="Obrázek 3" descr="acetaldehyd_vzore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" y="4173491"/>
            <a:ext cx="3485388" cy="2684509"/>
          </a:xfrm>
          <a:prstGeom prst="rect">
            <a:avLst/>
          </a:prstGeom>
        </p:spPr>
      </p:pic>
      <p:pic>
        <p:nvPicPr>
          <p:cNvPr id="5" name="Obrázek 4" descr="acetaldehyd_mode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962400"/>
            <a:ext cx="2590800" cy="2684767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036" y="27709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FF99FF"/>
                </a:solidFill>
              </a:rPr>
              <a:t> </a:t>
            </a:r>
            <a:r>
              <a:rPr lang="sk-SK" sz="5400" b="1" i="1" dirty="0" smtClean="0">
                <a:solidFill>
                  <a:srgbClr val="FF99FF"/>
                </a:solidFill>
              </a:rPr>
              <a:t>Acetón   </a:t>
            </a:r>
            <a:r>
              <a:rPr lang="sk-SK" i="1" dirty="0" smtClean="0">
                <a:solidFill>
                  <a:srgbClr val="FF99FF"/>
                </a:solidFill>
              </a:rPr>
              <a:t> (CH</a:t>
            </a:r>
            <a:r>
              <a:rPr lang="sk-SK" i="1" baseline="-25000" dirty="0" smtClean="0">
                <a:solidFill>
                  <a:srgbClr val="FF99FF"/>
                </a:solidFill>
              </a:rPr>
              <a:t>3</a:t>
            </a:r>
            <a:r>
              <a:rPr lang="sk-SK" i="1" dirty="0" smtClean="0">
                <a:solidFill>
                  <a:srgbClr val="FF99FF"/>
                </a:solidFill>
              </a:rPr>
              <a:t>)</a:t>
            </a:r>
            <a:r>
              <a:rPr lang="sk-SK" i="1" baseline="-25000" dirty="0" smtClean="0">
                <a:solidFill>
                  <a:srgbClr val="FF99FF"/>
                </a:solidFill>
              </a:rPr>
              <a:t>2</a:t>
            </a:r>
            <a:r>
              <a:rPr lang="sk-SK" i="1" dirty="0" smtClean="0">
                <a:solidFill>
                  <a:srgbClr val="FF99FF"/>
                </a:solidFill>
              </a:rPr>
              <a:t>CO</a:t>
            </a:r>
            <a:endParaRPr lang="sk-SK" i="1" dirty="0">
              <a:solidFill>
                <a:srgbClr val="FF99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036" y="10668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♠"/>
            </a:pPr>
            <a:r>
              <a:rPr lang="sk-SK" i="1" dirty="0" smtClean="0">
                <a:solidFill>
                  <a:srgbClr val="0070C0"/>
                </a:solidFill>
              </a:rPr>
              <a:t>Patrí medzi ketóny</a:t>
            </a:r>
          </a:p>
          <a:p>
            <a:pPr>
              <a:buFont typeface="Arial" pitchFamily="34" charset="0"/>
              <a:buChar char="♠"/>
            </a:pPr>
            <a:r>
              <a:rPr lang="sk-SK" i="1" dirty="0" smtClean="0">
                <a:solidFill>
                  <a:srgbClr val="FF99FF"/>
                </a:solidFill>
              </a:rPr>
              <a:t>p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rchavá </a:t>
            </a:r>
            <a:r>
              <a:rPr lang="sk-SK" i="1" dirty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kvapalina s charakteristickým 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zápachom</a:t>
            </a:r>
          </a:p>
          <a:p>
            <a:pPr>
              <a:buFont typeface="Arial" pitchFamily="34" charset="0"/>
              <a:buChar char="♠"/>
            </a:pP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zdraviu škodlivý</a:t>
            </a:r>
          </a:p>
          <a:p>
            <a:pPr>
              <a:buFont typeface="Arial" pitchFamily="34" charset="0"/>
              <a:buChar char="♠"/>
            </a:pP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pary </a:t>
            </a:r>
            <a:r>
              <a:rPr lang="sk-SK" i="1" dirty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acetónu spôsobujú narkózu, poškodzujú nervový 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systém</a:t>
            </a: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v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i="1" dirty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zmesi so vzduchom je 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výbušný</a:t>
            </a:r>
            <a:r>
              <a:rPr lang="sk-SK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sk-SK" dirty="0">
              <a:solidFill>
                <a:srgbClr val="FF99FF"/>
              </a:solidFill>
            </a:endParaRPr>
          </a:p>
        </p:txBody>
      </p:sp>
      <p:pic>
        <p:nvPicPr>
          <p:cNvPr id="4" name="Obrázek 3" descr="aceton_vzor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5007102"/>
            <a:ext cx="2514600" cy="1621917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5" name="Obrázek 4" descr="horlavin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029200"/>
            <a:ext cx="1600200" cy="160020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b="1" i="1" dirty="0" smtClean="0">
                <a:solidFill>
                  <a:srgbClr val="FF99FF"/>
                </a:solidFill>
              </a:rPr>
              <a:t>Na čo sa používa?</a:t>
            </a:r>
            <a:endParaRPr lang="sk-SK" sz="5400" b="1" i="1" dirty="0">
              <a:solidFill>
                <a:srgbClr val="FF99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</a:rPr>
              <a:t>a</a:t>
            </a:r>
            <a:r>
              <a:rPr lang="sk-SK" i="1" dirty="0" smtClean="0">
                <a:solidFill>
                  <a:srgbClr val="FF99FF"/>
                </a:solidFill>
              </a:rPr>
              <a:t>ko </a:t>
            </a:r>
            <a:r>
              <a:rPr lang="sk-SK" b="1" i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rozpúšťadlo,</a:t>
            </a:r>
            <a:r>
              <a:rPr lang="sk-SK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riedidlo</a:t>
            </a: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aktívna látka 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odlakovačov</a:t>
            </a:r>
          </a:p>
          <a:p>
            <a:pPr>
              <a:buFont typeface="Arial" pitchFamily="34" charset="0"/>
              <a:buChar char="♠"/>
            </a:pPr>
            <a:r>
              <a:rPr lang="sk-SK" i="1" dirty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používa na výrobu 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plastov (plexisklo), </a:t>
            </a:r>
            <a:r>
              <a:rPr lang="sk-SK" i="1" dirty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vlákien, </a:t>
            </a:r>
            <a:r>
              <a:rPr lang="sk-SK" i="1" dirty="0" smtClean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liečiv   (niektoré </a:t>
            </a:r>
            <a:r>
              <a:rPr lang="sk-SK" i="1" dirty="0">
                <a:solidFill>
                  <a:srgbClr val="FF99FF"/>
                </a:solidFill>
                <a:latin typeface="+mn-lt"/>
                <a:ea typeface="+mn-ea"/>
                <a:cs typeface="+mn-cs"/>
              </a:rPr>
              <a:t>uspávacie prostriedky) a </a:t>
            </a:r>
            <a:r>
              <a:rPr lang="sk-SK" b="1" i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iných 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chemikálií</a:t>
            </a:r>
            <a:endParaRPr lang="sk-SK" b="1" i="1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sk-SK" dirty="0">
              <a:solidFill>
                <a:srgbClr val="FF99FF"/>
              </a:solidFill>
            </a:endParaRPr>
          </a:p>
        </p:txBody>
      </p:sp>
      <p:pic>
        <p:nvPicPr>
          <p:cNvPr id="5" name="Obrázek 4" descr="la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951" y="4507532"/>
            <a:ext cx="3612249" cy="2121829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828800"/>
          </a:xfrm>
        </p:spPr>
        <p:txBody>
          <a:bodyPr/>
          <a:lstStyle/>
          <a:p>
            <a:r>
              <a:rPr lang="sk-SK" b="1" i="1" dirty="0" smtClean="0">
                <a:solidFill>
                  <a:srgbClr val="FF99FF"/>
                </a:solidFill>
              </a:rPr>
              <a:t>Ďakujem za pozornosť</a:t>
            </a:r>
            <a:endParaRPr lang="sk-SK" b="1" i="1" dirty="0">
              <a:solidFill>
                <a:srgbClr val="FF99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        </a:t>
            </a:r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</a:rPr>
              <a:t>Mariana </a:t>
            </a:r>
            <a:r>
              <a:rPr lang="sk-SK" i="1" dirty="0" err="1" smtClean="0">
                <a:solidFill>
                  <a:schemeClr val="accent6">
                    <a:lumMod val="50000"/>
                  </a:schemeClr>
                </a:solidFill>
              </a:rPr>
              <a:t>Pavelčáková</a:t>
            </a:r>
            <a:endParaRPr lang="sk-SK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sk-SK" i="1" dirty="0">
              <a:solidFill>
                <a:srgbClr val="FF99FF"/>
              </a:solidFill>
            </a:endParaRPr>
          </a:p>
          <a:p>
            <a:pPr>
              <a:buNone/>
            </a:pPr>
            <a:r>
              <a:rPr lang="sk-SK" sz="2800" i="1" dirty="0" smtClean="0">
                <a:solidFill>
                  <a:srgbClr val="FF99FF"/>
                </a:solidFill>
              </a:rPr>
              <a:t>        zdroj: </a:t>
            </a:r>
            <a:r>
              <a:rPr lang="sk-SK" sz="2800" i="1" dirty="0" err="1" smtClean="0">
                <a:solidFill>
                  <a:srgbClr val="FF99FF"/>
                </a:solidFill>
              </a:rPr>
              <a:t>E.Adamkovič,Chémia</a:t>
            </a:r>
            <a:r>
              <a:rPr lang="sk-SK" sz="2800" i="1" dirty="0" smtClean="0">
                <a:solidFill>
                  <a:srgbClr val="FF99FF"/>
                </a:solidFill>
              </a:rPr>
              <a:t> 9</a:t>
            </a:r>
          </a:p>
          <a:p>
            <a:pPr>
              <a:buNone/>
            </a:pPr>
            <a:r>
              <a:rPr lang="sk-SK" sz="2800" i="1" dirty="0">
                <a:solidFill>
                  <a:srgbClr val="FF99FF"/>
                </a:solidFill>
              </a:rPr>
              <a:t> </a:t>
            </a:r>
            <a:r>
              <a:rPr lang="sk-SK" sz="2800" i="1" dirty="0" smtClean="0">
                <a:solidFill>
                  <a:srgbClr val="FF99FF"/>
                </a:solidFill>
              </a:rPr>
              <a:t>       šablóna: Miroslav </a:t>
            </a:r>
            <a:r>
              <a:rPr lang="sk-SK" sz="2800" i="1" dirty="0" err="1" smtClean="0">
                <a:solidFill>
                  <a:srgbClr val="FF99FF"/>
                </a:solidFill>
              </a:rPr>
              <a:t>Sopko</a:t>
            </a:r>
            <a:endParaRPr lang="sk-SK" sz="2800" dirty="0" smtClean="0"/>
          </a:p>
          <a:p>
            <a:endParaRPr lang="sk-SK" dirty="0"/>
          </a:p>
        </p:txBody>
      </p:sp>
      <p:pic>
        <p:nvPicPr>
          <p:cNvPr id="6" name="Obrázek 5" descr="uf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514600"/>
            <a:ext cx="19050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198</Words>
  <Application>Microsoft Office PowerPoint</Application>
  <PresentationFormat>Prezentácia na obrazovke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Arial</vt:lpstr>
      <vt:lpstr>Predvolený návrh</vt:lpstr>
      <vt:lpstr>Karbonylové zlúčeniny</vt:lpstr>
      <vt:lpstr>Čo sú karbonylové zlúčeniny?</vt:lpstr>
      <vt:lpstr>Formaldehyd   HCOH</vt:lpstr>
      <vt:lpstr>Je formaldehyd súčasťou nášho života?</vt:lpstr>
      <vt:lpstr>Acetaldehyd  CH3COH </vt:lpstr>
      <vt:lpstr> Acetón    (CH3)2CO</vt:lpstr>
      <vt:lpstr>Na čo sa používa?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sopkomir</dc:creator>
  <cp:lastModifiedBy>Uzivatel</cp:lastModifiedBy>
  <cp:revision>25</cp:revision>
  <dcterms:created xsi:type="dcterms:W3CDTF">2009-03-17T06:24:35Z</dcterms:created>
  <dcterms:modified xsi:type="dcterms:W3CDTF">2021-02-14T19:10:05Z</dcterms:modified>
</cp:coreProperties>
</file>