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1" r:id="rId7"/>
    <p:sldId id="266" r:id="rId8"/>
    <p:sldId id="307" r:id="rId9"/>
    <p:sldId id="267" r:id="rId10"/>
    <p:sldId id="308" r:id="rId11"/>
    <p:sldId id="268" r:id="rId12"/>
    <p:sldId id="309" r:id="rId13"/>
    <p:sldId id="269" r:id="rId14"/>
    <p:sldId id="310" r:id="rId15"/>
    <p:sldId id="270" r:id="rId16"/>
    <p:sldId id="311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312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14" r:id="rId40"/>
    <p:sldId id="313" r:id="rId41"/>
    <p:sldId id="292" r:id="rId42"/>
    <p:sldId id="293" r:id="rId43"/>
    <p:sldId id="294" r:id="rId44"/>
    <p:sldId id="295" r:id="rId45"/>
    <p:sldId id="315" r:id="rId46"/>
    <p:sldId id="296" r:id="rId47"/>
    <p:sldId id="316" r:id="rId48"/>
    <p:sldId id="297" r:id="rId49"/>
    <p:sldId id="317" r:id="rId50"/>
    <p:sldId id="298" r:id="rId51"/>
    <p:sldId id="299" r:id="rId52"/>
    <p:sldId id="300" r:id="rId53"/>
    <p:sldId id="301" r:id="rId54"/>
    <p:sldId id="302" r:id="rId55"/>
    <p:sldId id="303" r:id="rId56"/>
    <p:sldId id="304" r:id="rId57"/>
    <p:sldId id="305" r:id="rId58"/>
    <p:sldId id="306" r:id="rId5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515A1-95C9-439C-9C51-B123824DCA2A}" type="datetimeFigureOut">
              <a:rPr lang="pl-PL" smtClean="0"/>
              <a:pPr/>
              <a:t>2016-04-12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31A0-5F66-4980-A946-08CBEA11427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Procedury Reklamacji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14876" y="5429264"/>
            <a:ext cx="3843342" cy="995354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UG</a:t>
            </a:r>
          </a:p>
          <a:p>
            <a:r>
              <a:rPr lang="pl-PL" dirty="0" err="1" smtClean="0">
                <a:solidFill>
                  <a:schemeClr val="tx1"/>
                </a:solidFill>
              </a:rPr>
              <a:t>M.Boguszewska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Należy dokładnie powtórzyć zamówienie złożone przez gościa  w celu uniknięcia nieporozumień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Nieuprzejme nie profesjonalne obsługiwanie gościa</a:t>
            </a:r>
          </a:p>
          <a:p>
            <a:endParaRPr lang="pl-PL" dirty="0"/>
          </a:p>
          <a:p>
            <a:r>
              <a:rPr lang="pl-PL" dirty="0" smtClean="0"/>
              <a:t>Jak tego uniknąć???</a:t>
            </a:r>
            <a:endParaRPr lang="pl-PL" dirty="0"/>
          </a:p>
        </p:txBody>
      </p:sp>
      <p:pic>
        <p:nvPicPr>
          <p:cNvPr id="4" name="Picture 2" descr="http://plaatjessite.mine.nu/BEROEPEN/ober/ober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3857628"/>
            <a:ext cx="2857500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Ignorowanie klienta przez kelnera, długie oczekiwanie gościa na rachunek, sprzeczka z gościem…</a:t>
            </a:r>
          </a:p>
          <a:p>
            <a:r>
              <a:rPr lang="pl-PL" dirty="0" smtClean="0"/>
              <a:t>Takim sytuacjom można zapobiec poprzez szkolenia personelu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Podawanie nie prawidłowej informacji klientom, źle wystawiony rachunek, zły czas poinformowania klienta o niemożliwości realizacji zamówienia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Jak tego uniknąć???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Należy prowadzić odprawy personelu każdego dnia , informując o zmianach w kartach menu, usterkach urządzeń, braku bądź opóźnionej dostawie, braku produktów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Niezadowolenie klienta :</a:t>
            </a:r>
          </a:p>
          <a:p>
            <a:endParaRPr lang="pl-PL" dirty="0" smtClean="0"/>
          </a:p>
          <a:p>
            <a:r>
              <a:rPr lang="pl-PL" u="sng" dirty="0" smtClean="0"/>
              <a:t>z powodu produktu</a:t>
            </a:r>
          </a:p>
          <a:p>
            <a:pPr>
              <a:buNone/>
            </a:pPr>
            <a:r>
              <a:rPr lang="pl-PL" dirty="0" smtClean="0"/>
              <a:t>Brak różnorodności menu, dania i napoje kiepskiej jakości, nie prawidłowa temperatura dań…</a:t>
            </a:r>
          </a:p>
          <a:p>
            <a:pPr>
              <a:buNone/>
            </a:pPr>
            <a:endParaRPr lang="pl-PL" dirty="0" smtClean="0"/>
          </a:p>
          <a:p>
            <a:r>
              <a:rPr lang="pl-PL" u="sng" dirty="0" smtClean="0"/>
              <a:t>Z powodu usługi</a:t>
            </a:r>
          </a:p>
          <a:p>
            <a:pPr>
              <a:buNone/>
            </a:pPr>
            <a:r>
              <a:rPr lang="pl-PL" dirty="0" smtClean="0"/>
              <a:t>Nie zachowanie zasad higieny w lokalu, brak reakcji obsługi na skargi gości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Przestrzegać wszystkich zasad GHP/GMP</a:t>
            </a:r>
          </a:p>
          <a:p>
            <a:r>
              <a:rPr lang="pl-PL" dirty="0" smtClean="0"/>
              <a:t>Stosować czepki ochronne i odzież ochronną</a:t>
            </a:r>
          </a:p>
          <a:p>
            <a:r>
              <a:rPr lang="pl-PL" dirty="0" smtClean="0"/>
              <a:t>Sprawdzać temp. Potraw</a:t>
            </a:r>
          </a:p>
          <a:p>
            <a:r>
              <a:rPr lang="pl-PL" dirty="0" smtClean="0"/>
              <a:t>Kontrolować menu i je urozmaicać – sezonowo</a:t>
            </a:r>
          </a:p>
          <a:p>
            <a:r>
              <a:rPr lang="pl-PL" dirty="0" smtClean="0"/>
              <a:t>Dbać o czystość i wizerunek zakładu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Skargi i opinie kierowane są do kierowników lub kelnerów w formie ustnej lub pisemnej.</a:t>
            </a:r>
          </a:p>
          <a:p>
            <a:endParaRPr lang="pl-PL" dirty="0" smtClean="0"/>
          </a:p>
          <a:p>
            <a:r>
              <a:rPr lang="pl-PL" dirty="0" smtClean="0"/>
              <a:t>Do tego celu służy księga skarg i wniosków (zażaleń). </a:t>
            </a:r>
          </a:p>
          <a:p>
            <a:endParaRPr lang="pl-PL" dirty="0" smtClean="0"/>
          </a:p>
          <a:p>
            <a:r>
              <a:rPr lang="pl-PL" dirty="0" smtClean="0"/>
              <a:t>Nie ma obowiązku prowadzenia jej jednak możliwość pozostawiono do decyzji właścicieli.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4578" name="Picture 2" descr="http://druki-akcydensowe.eu/environment/cache/images/300_300_productGfx_bee0bd849c25d1a89c69a0946f32d9b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6593" y="1071546"/>
            <a:ext cx="5951489" cy="4225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zależnie od tego czy skarga jest słuszna czy też nie, książkę na życzenie klienta należy udostępnić.</a:t>
            </a:r>
          </a:p>
          <a:p>
            <a:r>
              <a:rPr lang="pl-PL" dirty="0" smtClean="0"/>
              <a:t>Właściciel lub kierownik powinien codziennie sprawdzać wpisy w księdze i w jak najszybszym czasie odpowiedzieć klientowi o sposobie załatwienia skarg czy wniosków.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Ustawa o szczegółowych warunkach sprzedaży konsumenckiej oraz zmianach Kodeksu Cywilnego</a:t>
            </a:r>
            <a:br>
              <a:rPr lang="pl-PL" dirty="0" smtClean="0"/>
            </a:br>
            <a:r>
              <a:rPr lang="pl-PL" dirty="0" smtClean="0"/>
              <a:t> z dnia 27 lipca 2002r.</a:t>
            </a:r>
            <a:br>
              <a:rPr lang="pl-PL" dirty="0" smtClean="0"/>
            </a:br>
            <a:r>
              <a:rPr lang="pl-PL" dirty="0" smtClean="0"/>
              <a:t> (</a:t>
            </a:r>
            <a:r>
              <a:rPr lang="pl-PL" dirty="0" err="1" smtClean="0"/>
              <a:t>Dz.U</a:t>
            </a:r>
            <a:r>
              <a:rPr lang="pl-PL" dirty="0" smtClean="0"/>
              <a:t>. z 2002r. Nr 141, poz. 1176)</a:t>
            </a:r>
            <a:endParaRPr lang="pl-PL" dirty="0"/>
          </a:p>
        </p:txBody>
      </p:sp>
      <p:sp>
        <p:nvSpPr>
          <p:cNvPr id="3074" name="AutoShape 2" descr="Znalezione obrazy dla zapytania paragra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6" name="Picture 4" descr="http://konecki24.pl/wp-content/uploads/sites/15/2015/03/paragr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214818"/>
            <a:ext cx="3286148" cy="2310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Goście mogą również wręczyć skargi w formie pisemnej.</a:t>
            </a:r>
          </a:p>
          <a:p>
            <a:r>
              <a:rPr lang="pl-PL" dirty="0" smtClean="0"/>
              <a:t>Pismo roszczeniowe powinno zawierać:</a:t>
            </a:r>
          </a:p>
          <a:p>
            <a:pPr>
              <a:buNone/>
            </a:pPr>
            <a:r>
              <a:rPr lang="pl-PL" dirty="0" smtClean="0"/>
              <a:t>Warunki dotyczące zadość uczynienia np. odszkodowania</a:t>
            </a:r>
          </a:p>
          <a:p>
            <a:pPr>
              <a:buNone/>
            </a:pPr>
            <a:r>
              <a:rPr lang="pl-PL" dirty="0" smtClean="0"/>
              <a:t>Kierownik ma 14 dni na ustosunkowanie się do skargi, udzielić informacji lub wyjaśnić sprawę.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Konsument może również dochodzić swoich spraw na drodze sądowej, składając pozew w sądzie cywilnym.</a:t>
            </a:r>
            <a:endParaRPr lang="pl-PL" dirty="0"/>
          </a:p>
        </p:txBody>
      </p:sp>
      <p:sp>
        <p:nvSpPr>
          <p:cNvPr id="31746" name="AutoShape 2" descr="Znalezione obrazy dla zapytania są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1748" name="Picture 4" descr="Mieszkanka Krapkowic walczy z hałasem na boisku szkolny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429000"/>
            <a:ext cx="5572164" cy="3119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r>
              <a:rPr lang="pl-PL" dirty="0" smtClean="0"/>
              <a:t>Klient ma zawsze rację!!!!!</a:t>
            </a:r>
            <a:endParaRPr lang="pl-PL" dirty="0"/>
          </a:p>
        </p:txBody>
      </p:sp>
      <p:pic>
        <p:nvPicPr>
          <p:cNvPr id="41986" name="Picture 2" descr="http://www.e-restauracja.com/wp-content/uploads/2014/06/rs-2014-03-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857364"/>
            <a:ext cx="4191000" cy="4829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Podczas przyjmowania reklamacji w gastronomii należy: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wysłuchać uwag</a:t>
            </a:r>
          </a:p>
          <a:p>
            <a:r>
              <a:rPr lang="pl-PL" dirty="0" smtClean="0"/>
              <a:t>Umożliwić wypowiedzenie się gościowi</a:t>
            </a:r>
          </a:p>
          <a:p>
            <a:r>
              <a:rPr lang="pl-PL" dirty="0" smtClean="0"/>
              <a:t>Poważnie traktować uwagi i wykazać zrozumienie, notować uwagi</a:t>
            </a:r>
          </a:p>
          <a:p>
            <a:r>
              <a:rPr lang="pl-PL" dirty="0" smtClean="0"/>
              <a:t>Przeprosić gościa wyrazić żal za zaistniałe zdarzenie</a:t>
            </a:r>
          </a:p>
          <a:p>
            <a:r>
              <a:rPr lang="pl-PL" dirty="0" smtClean="0"/>
              <a:t>Powtórzyć skargę w celu dokładnego jej odebrania</a:t>
            </a:r>
          </a:p>
          <a:p>
            <a:r>
              <a:rPr lang="pl-PL" dirty="0" smtClean="0"/>
              <a:t>Traktować gościa z szacunkiem i empatią</a:t>
            </a:r>
          </a:p>
          <a:p>
            <a:r>
              <a:rPr lang="pl-PL" dirty="0" smtClean="0"/>
              <a:t>Wyrazić przekonanie, ze w przyszłości sytuacja się nie powtórzy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potrawa lub napój nie spełnia wymogów technologicznych...</a:t>
            </a:r>
            <a:endParaRPr lang="pl-PL" dirty="0"/>
          </a:p>
        </p:txBody>
      </p:sp>
      <p:pic>
        <p:nvPicPr>
          <p:cNvPr id="39938" name="Picture 2" descr="http://streetfoodpolska.pl/web/wp-content/uploads/2014/08/20140824_1516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143248"/>
            <a:ext cx="3771280" cy="2828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Np..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Wino za kwaśnie,</a:t>
            </a:r>
          </a:p>
          <a:p>
            <a:r>
              <a:rPr lang="pl-PL" dirty="0" smtClean="0"/>
              <a:t>Potrawa zimna,</a:t>
            </a:r>
          </a:p>
          <a:p>
            <a:r>
              <a:rPr lang="pl-PL" dirty="0" smtClean="0"/>
              <a:t>Mucha w zupie,</a:t>
            </a:r>
          </a:p>
          <a:p>
            <a:r>
              <a:rPr lang="pl-PL" dirty="0" smtClean="0"/>
              <a:t>Nie prawidłowa konsystencja dania</a:t>
            </a:r>
          </a:p>
          <a:p>
            <a:r>
              <a:rPr lang="pl-PL" dirty="0" smtClean="0"/>
              <a:t>Przesolona lub niedosolona </a:t>
            </a:r>
            <a:r>
              <a:rPr lang="pl-PL" dirty="0" smtClean="0"/>
              <a:t>potrawa</a:t>
            </a:r>
          </a:p>
          <a:p>
            <a:r>
              <a:rPr lang="pl-PL" dirty="0" smtClean="0"/>
              <a:t>Niedosmażone mięso..</a:t>
            </a:r>
          </a:p>
          <a:p>
            <a:r>
              <a:rPr lang="pl-PL" dirty="0" smtClean="0"/>
              <a:t>….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Co powinniśmy zrobić???</a:t>
            </a:r>
            <a:endParaRPr lang="pl-PL" dirty="0"/>
          </a:p>
        </p:txBody>
      </p:sp>
      <p:pic>
        <p:nvPicPr>
          <p:cNvPr id="38914" name="Picture 2" descr="http://bi.gazeta.pl/im/0b/a1/c6/z13017355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000108"/>
            <a:ext cx="2906072" cy="20764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Przeprosić gościa  i zaproponować  nową potrawę lub napój</a:t>
            </a:r>
          </a:p>
          <a:p>
            <a:r>
              <a:rPr lang="pl-PL" dirty="0" smtClean="0"/>
              <a:t>Nie doliczanie reklamowanej potrawy lub napoju do rachunku</a:t>
            </a:r>
            <a:endParaRPr lang="pl-PL" dirty="0"/>
          </a:p>
        </p:txBody>
      </p:sp>
      <p:pic>
        <p:nvPicPr>
          <p:cNvPr id="37890" name="Picture 2" descr="http://www.tychy.pl/wp-content/uploads/2013/07/paragon-620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929066"/>
            <a:ext cx="3714776" cy="2097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przypadku, gdy połowa porcji jest już </a:t>
            </a:r>
            <a:r>
              <a:rPr lang="pl-PL" dirty="0"/>
              <a:t>s</a:t>
            </a:r>
            <a:r>
              <a:rPr lang="pl-PL" dirty="0" smtClean="0"/>
              <a:t>konsumowana reklamacja może budzić wątpliwości. ..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Jakie działania należy podjąć??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r>
              <a:rPr lang="pl-PL" dirty="0" smtClean="0"/>
              <a:t>Należy sprawdzić zasadność reklamacji.</a:t>
            </a:r>
          </a:p>
          <a:p>
            <a:endParaRPr lang="pl-PL" dirty="0" smtClean="0"/>
          </a:p>
          <a:p>
            <a:r>
              <a:rPr lang="pl-PL" dirty="0" smtClean="0"/>
              <a:t>Jeżeli kierownictwo nie jest wstanie stwierdzić zasadności reklamacji, dobrym wyjściem będzie zaproponowanie nowej potrawy lub niedoliczenie jej do rachunku.</a:t>
            </a:r>
          </a:p>
          <a:p>
            <a:endParaRPr lang="pl-PL" dirty="0"/>
          </a:p>
        </p:txBody>
      </p:sp>
      <p:pic>
        <p:nvPicPr>
          <p:cNvPr id="35842" name="Picture 2" descr="http://bi.gazeta.pl/im/cc/a9/d9/z14264780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3226" y="4214818"/>
            <a:ext cx="3682177" cy="2446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4525963"/>
          </a:xfrm>
        </p:spPr>
        <p:txBody>
          <a:bodyPr/>
          <a:lstStyle/>
          <a:p>
            <a:r>
              <a:rPr lang="pl-PL" dirty="0" smtClean="0"/>
              <a:t>Właściwe załatwienie reklamacji stanowi dbałość o klienta.</a:t>
            </a:r>
          </a:p>
          <a:p>
            <a:endParaRPr lang="pl-PL" dirty="0"/>
          </a:p>
          <a:p>
            <a:r>
              <a:rPr lang="pl-PL" dirty="0" smtClean="0"/>
              <a:t>Należy podjąć działania by zapobiegać takim sytuacjom…</a:t>
            </a:r>
          </a:p>
          <a:p>
            <a:endParaRPr lang="pl-PL" dirty="0"/>
          </a:p>
          <a:p>
            <a:r>
              <a:rPr lang="pl-PL" dirty="0" smtClean="0"/>
              <a:t>Dodatkowo możemy zaproponować np. lampkę wina, …., ….., ….</a:t>
            </a:r>
            <a:endParaRPr lang="pl-PL" dirty="0"/>
          </a:p>
        </p:txBody>
      </p:sp>
      <p:sp>
        <p:nvSpPr>
          <p:cNvPr id="34818" name="AutoShape 2" descr="Znalezione obrazy dla zapytania lampka w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820" name="AutoShape 4" descr="Znalezione obrazy dla zapytania lampka w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822" name="AutoShape 6" descr="Znalezione obrazy dla zapytania lampka w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4824" name="AutoShape 8" descr="Znalezione obrazy dla zapytania lampka wi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4826" name="Picture 10" descr="http://niezdecydowanie-zdecydowana.blog.pl/files/2014/04/kieliszek-wino-czerwone-pinot-chat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57200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Pracownicy obsługujący gości, mający bezpośredni z nimi kontakt reprezentują firmę.</a:t>
            </a:r>
          </a:p>
          <a:p>
            <a:r>
              <a:rPr lang="pl-PL" dirty="0" smtClean="0"/>
              <a:t>Dlatego ważne jest by osoby te charakteryzowały się……</a:t>
            </a:r>
            <a:endParaRPr lang="pl-PL" dirty="0"/>
          </a:p>
        </p:txBody>
      </p:sp>
      <p:sp>
        <p:nvSpPr>
          <p:cNvPr id="2050" name="AutoShape 2" descr="Znalezione obrazy dla zapytania kelner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2" name="Picture 4" descr="gify kelner_barman kelner_barmannic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929066"/>
            <a:ext cx="5753100" cy="1733551"/>
          </a:xfrm>
          <a:prstGeom prst="rect">
            <a:avLst/>
          </a:prstGeom>
          <a:noFill/>
        </p:spPr>
      </p:pic>
      <p:pic>
        <p:nvPicPr>
          <p:cNvPr id="2054" name="Picture 6" descr="kelner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4071942"/>
            <a:ext cx="1524000" cy="1914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domowa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Ćw. 1 i 5 str. 55</a:t>
            </a:r>
          </a:p>
          <a:p>
            <a:r>
              <a:rPr lang="pl-PL" dirty="0" smtClean="0"/>
              <a:t>Czy każdy zakład ma</a:t>
            </a:r>
          </a:p>
          <a:p>
            <a:pPr>
              <a:buNone/>
            </a:pPr>
            <a:r>
              <a:rPr lang="pl-PL" dirty="0" smtClean="0"/>
              <a:t> obowiązek posiadania</a:t>
            </a:r>
          </a:p>
          <a:p>
            <a:pPr>
              <a:buNone/>
            </a:pPr>
            <a:r>
              <a:rPr lang="pl-PL" dirty="0" smtClean="0"/>
              <a:t> księgi skarg i zażaleń?</a:t>
            </a:r>
          </a:p>
          <a:p>
            <a:endParaRPr lang="pl-PL" dirty="0" smtClean="0"/>
          </a:p>
          <a:p>
            <a:r>
              <a:rPr lang="pl-PL" dirty="0" smtClean="0"/>
              <a:t>Co należy zrobić </a:t>
            </a:r>
          </a:p>
          <a:p>
            <a:pPr>
              <a:buNone/>
            </a:pPr>
            <a:r>
              <a:rPr lang="pl-PL" dirty="0" smtClean="0"/>
              <a:t>w przypadku zgłoszonej</a:t>
            </a:r>
          </a:p>
          <a:p>
            <a:pPr>
              <a:buNone/>
            </a:pPr>
            <a:r>
              <a:rPr lang="pl-PL" dirty="0" smtClean="0"/>
              <a:t> przez klienta reklamacji</a:t>
            </a:r>
          </a:p>
          <a:p>
            <a:pPr>
              <a:buNone/>
            </a:pPr>
            <a:r>
              <a:rPr lang="pl-PL" dirty="0" smtClean="0"/>
              <a:t> na potrawę??</a:t>
            </a:r>
            <a:endParaRPr lang="pl-PL" dirty="0"/>
          </a:p>
        </p:txBody>
      </p:sp>
      <p:pic>
        <p:nvPicPr>
          <p:cNvPr id="33794" name="Picture 2" descr="Znalezione obrazy dla zapytania kelner rysun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1571612"/>
            <a:ext cx="3817477" cy="3790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Jakie informacje zawiera protokół reklamacji?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1. Trzeba opisać w nim </a:t>
            </a:r>
            <a:r>
              <a:rPr lang="pl-PL" b="1" dirty="0" smtClean="0"/>
              <a:t>sytuację i nasze o</a:t>
            </a:r>
            <a:r>
              <a:rPr lang="pl-PL" dirty="0" smtClean="0"/>
              <a:t>czekiwania w ramach rekompensaty, np. zwrot pieniędzy za znalezienie "niespodzianki" w daniu. </a:t>
            </a:r>
          </a:p>
          <a:p>
            <a:endParaRPr lang="pl-PL" b="1" dirty="0" smtClean="0"/>
          </a:p>
          <a:p>
            <a:r>
              <a:rPr lang="pl-PL" b="1" dirty="0" smtClean="0"/>
              <a:t>2. Właściciel </a:t>
            </a:r>
            <a:r>
              <a:rPr lang="pl-PL" dirty="0" smtClean="0"/>
              <a:t>punktu gastronomicznego powinien w ciągu </a:t>
            </a:r>
            <a:r>
              <a:rPr lang="pl-PL" b="1" dirty="0" smtClean="0"/>
              <a:t>14 dni odpowiedzieć</a:t>
            </a:r>
            <a:r>
              <a:rPr lang="pl-PL" dirty="0" smtClean="0"/>
              <a:t>, czy uwzględnia żądania. </a:t>
            </a:r>
          </a:p>
          <a:p>
            <a:r>
              <a:rPr lang="pl-PL" b="1" dirty="0" smtClean="0"/>
              <a:t>Jeżeli</a:t>
            </a:r>
            <a:r>
              <a:rPr lang="pl-PL" dirty="0" smtClean="0"/>
              <a:t> </a:t>
            </a:r>
            <a:r>
              <a:rPr lang="pl-PL" b="1" dirty="0" smtClean="0"/>
              <a:t>nie odpowie, </a:t>
            </a:r>
            <a:r>
              <a:rPr lang="pl-PL" dirty="0" smtClean="0"/>
              <a:t>zgodnie z prawem uznaje się, że przyjął reklamację i zastosuje się do żądania.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3. Jeżeli nie ma ochoty na uregulowanie należności, możemy zwrócić się do oddziału </a:t>
            </a:r>
            <a:r>
              <a:rPr lang="pl-PL" b="1" dirty="0" smtClean="0"/>
              <a:t>Federacji Konsumentów lub Polubownego Sądu Konsumenckiego.</a:t>
            </a:r>
          </a:p>
          <a:p>
            <a:r>
              <a:rPr lang="pl-PL" dirty="0" smtClean="0"/>
              <a:t> </a:t>
            </a:r>
          </a:p>
          <a:p>
            <a:r>
              <a:rPr lang="pl-PL" dirty="0" smtClean="0"/>
              <a:t>Adresy są na stronie internetowej: </a:t>
            </a:r>
            <a:r>
              <a:rPr lang="pl-PL" dirty="0" err="1" smtClean="0"/>
              <a:t>www.federacja-konsumentow.org.pl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Zdarzyć się może też, że wizyta w lokalu zakończy się </a:t>
            </a:r>
            <a:r>
              <a:rPr lang="pl-PL" b="1" dirty="0" smtClean="0"/>
              <a:t>zatruciem pokarmowym</a:t>
            </a:r>
            <a:r>
              <a:rPr lang="pl-PL" dirty="0" smtClean="0"/>
              <a:t>. W takiej sytuacji należy zgłosić sprawę do miejscowego </a:t>
            </a:r>
            <a:r>
              <a:rPr lang="pl-PL" b="1" dirty="0" smtClean="0"/>
              <a:t>sanepidu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 Na podstawie próbek dań, które lokal ma w obowiązku pobierać codziennie i przechowywać przez ………. godziny, sanepid może stwierdzić, czy danie, które zjedliśmy, zawiera chorobotwórcze substancje.</a:t>
            </a:r>
          </a:p>
          <a:p>
            <a:endParaRPr lang="pl-PL" dirty="0" smtClean="0"/>
          </a:p>
          <a:p>
            <a:r>
              <a:rPr lang="pl-PL" dirty="0" smtClean="0"/>
              <a:t> Właścicielowi grozi - w najlepszym przypadku - grzywna, w najgorszym - zamknięcie lokalu. </a:t>
            </a:r>
          </a:p>
          <a:p>
            <a:endParaRPr lang="pl-PL" dirty="0" smtClean="0"/>
          </a:p>
          <a:p>
            <a:r>
              <a:rPr lang="pl-PL" dirty="0" smtClean="0"/>
              <a:t>A my, klienci, mamy prawo obciążyć go odszkodowaniem, np. za koszty leczenia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Sporne kwestie</a:t>
            </a:r>
          </a:p>
          <a:p>
            <a:endParaRPr lang="pl-PL" dirty="0" smtClean="0"/>
          </a:p>
          <a:p>
            <a:r>
              <a:rPr lang="pl-PL" dirty="0" smtClean="0"/>
              <a:t> W spornych kwestiach pomocą służą klientom organizacje konsumenckie, </a:t>
            </a:r>
            <a:r>
              <a:rPr lang="pl-PL" b="1" dirty="0" smtClean="0"/>
              <a:t>Urząd Ochrony Konkurencji i Konsumentów oraz oddziały sanepidu,</a:t>
            </a:r>
            <a:r>
              <a:rPr lang="pl-PL" dirty="0" smtClean="0"/>
              <a:t> które mogą wkroczyć do lokalu m.in. w celu zbadania stanu przechowywania czy świeżości sprzedawanych artykułów oraz terminu przydatności do spożycia produktów, z których przygotowywane są potrawy. 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Przypominamy, że zastrzeżenia dotyczące nierzetelnej obsługi czy niewłaściwej jakości potraw można zgłaszać w </a:t>
            </a:r>
            <a:r>
              <a:rPr lang="pl-PL" b="1" dirty="0" smtClean="0"/>
              <a:t>wojewódzkich inspektoratach Inspekcji Handlowej. </a:t>
            </a:r>
          </a:p>
          <a:p>
            <a:endParaRPr lang="pl-PL" dirty="0" smtClean="0"/>
          </a:p>
          <a:p>
            <a:r>
              <a:rPr lang="pl-PL" dirty="0" smtClean="0"/>
              <a:t>Bezpłatną pomoc w dochodzeniu swoich praw uzyskamy też od powiatowych lub miejskich </a:t>
            </a:r>
            <a:r>
              <a:rPr lang="pl-PL" b="1" dirty="0" smtClean="0"/>
              <a:t>rzeczników konsumentów. </a:t>
            </a:r>
          </a:p>
          <a:p>
            <a:endParaRPr lang="pl-PL" dirty="0" smtClean="0"/>
          </a:p>
          <a:p>
            <a:r>
              <a:rPr lang="pl-PL" dirty="0" smtClean="0"/>
              <a:t>Informacji udziela także Federacja Konsumentów pod </a:t>
            </a:r>
            <a:r>
              <a:rPr lang="pl-PL" dirty="0" err="1" smtClean="0"/>
              <a:t>nr</a:t>
            </a:r>
            <a:r>
              <a:rPr lang="pl-PL" dirty="0" smtClean="0"/>
              <a:t>. 0 800 007 707.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Zasady reklamacji</a:t>
            </a:r>
            <a:endParaRPr lang="pl-PL" dirty="0" smtClean="0"/>
          </a:p>
          <a:p>
            <a:r>
              <a:rPr lang="pl-PL" dirty="0" smtClean="0"/>
              <a:t>Do zabezpieczenia prawidłowego postępowania podczas realizacji reklamacji na sprzedawanych towarach oraz usługach w ośrodku turystycznym Villa </a:t>
            </a:r>
            <a:r>
              <a:rPr lang="pl-PL" dirty="0" err="1" smtClean="0"/>
              <a:t>Betula</a:t>
            </a:r>
            <a:r>
              <a:rPr lang="pl-PL" dirty="0" smtClean="0"/>
              <a:t> Resort*** zostają na podstawie ustawy </a:t>
            </a:r>
            <a:r>
              <a:rPr lang="pl-PL" dirty="0" err="1" smtClean="0"/>
              <a:t>nr</a:t>
            </a:r>
            <a:r>
              <a:rPr lang="pl-PL" dirty="0" smtClean="0"/>
              <a:t>. 634/1992 Z. z późniejszymi zmianami przepisów i ustawy </a:t>
            </a:r>
            <a:r>
              <a:rPr lang="pl-PL" dirty="0" err="1" smtClean="0"/>
              <a:t>nr</a:t>
            </a:r>
            <a:r>
              <a:rPr lang="pl-PL" dirty="0" smtClean="0"/>
              <a:t>. 40/1964 </a:t>
            </a:r>
            <a:r>
              <a:rPr lang="pl-PL" dirty="0" err="1" smtClean="0"/>
              <a:t>Zb</a:t>
            </a:r>
            <a:r>
              <a:rPr lang="pl-PL" dirty="0" smtClean="0"/>
              <a:t>., Kodeksu cywilnego z późniejszymi zmianami przepisów </a:t>
            </a:r>
            <a:r>
              <a:rPr lang="pl-PL" dirty="0" err="1" smtClean="0"/>
              <a:t>vydane</a:t>
            </a:r>
            <a:r>
              <a:rPr lang="pl-PL" dirty="0" smtClean="0"/>
              <a:t> te zasady reklamacji: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Art. I.</a:t>
            </a:r>
            <a:endParaRPr lang="pl-PL" dirty="0" smtClean="0"/>
          </a:p>
          <a:p>
            <a:r>
              <a:rPr lang="pl-PL" b="1" dirty="0" smtClean="0"/>
              <a:t>Prawo do reklamacji  </a:t>
            </a:r>
            <a:endParaRPr lang="pl-PL" dirty="0" smtClean="0"/>
          </a:p>
          <a:p>
            <a:r>
              <a:rPr lang="pl-PL" dirty="0" smtClean="0"/>
              <a:t>1. Klient ma prawo do reklamacji jakichkolwiek wad w usługach dostarczonych lub towarach zakupionych, łącznie z prawem do ich usunięcia, zamiany, poprawki lub do dostarczenia nowej usługi wraz ze zniżką z umówionej ceny za zapłacone usługi albo towary.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8640"/>
            <a:ext cx="8568952" cy="6669360"/>
          </a:xfrm>
        </p:spPr>
        <p:txBody>
          <a:bodyPr>
            <a:normAutofit/>
          </a:bodyPr>
          <a:lstStyle/>
          <a:p>
            <a:r>
              <a:rPr lang="pl-PL" b="1" dirty="0" smtClean="0"/>
              <a:t>Art. II.</a:t>
            </a:r>
            <a:endParaRPr lang="pl-PL" dirty="0" smtClean="0"/>
          </a:p>
          <a:p>
            <a:r>
              <a:rPr lang="pl-PL" b="1" dirty="0" smtClean="0"/>
              <a:t>Przedmiot reklamacji</a:t>
            </a:r>
            <a:endParaRPr lang="pl-PL" dirty="0" smtClean="0"/>
          </a:p>
          <a:p>
            <a:r>
              <a:rPr lang="pl-PL" dirty="0" smtClean="0"/>
              <a:t>1. Wady jakości wyżywienia i napojów może klient reklamować prosto w restauracji zaraz po odkryciu wady, przede wszystkim bezpośrednio u pracownika obsługującego. </a:t>
            </a:r>
          </a:p>
          <a:p>
            <a:endParaRPr lang="pl-PL" dirty="0" smtClean="0"/>
          </a:p>
          <a:p>
            <a:r>
              <a:rPr lang="pl-PL" dirty="0" smtClean="0"/>
              <a:t>2. Jeżeli wady jakości wyżywienia i napojów dotyczą masy, muszą zostać wyreklamowane jeszcze przed rozpoczęciem spożywania. 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3. Reklamacje innych towarów lub usług wadliwych musi klient zgłosić przede wszystkim w pensjonacie albo restauracji, gdzie zostały towary lub usługi zakupione, jak najszybciej i na podstawie dowodu jego zakupu. </a:t>
            </a:r>
            <a:r>
              <a:rPr lang="pl-PL" b="1" dirty="0" smtClean="0"/>
              <a:t>Bez dowodu zakupu reklamacja nie musi zostać uznana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Umiejętnością słuchania</a:t>
            </a:r>
          </a:p>
          <a:p>
            <a:r>
              <a:rPr lang="pl-PL" dirty="0" smtClean="0"/>
              <a:t>Wysłuchiwania gości</a:t>
            </a:r>
          </a:p>
          <a:p>
            <a:r>
              <a:rPr lang="pl-PL" dirty="0" smtClean="0"/>
              <a:t>Dedukowania treści</a:t>
            </a:r>
          </a:p>
          <a:p>
            <a:r>
              <a:rPr lang="pl-PL" dirty="0" smtClean="0"/>
              <a:t>Reagowanie  w przypadku niezadowolenia gościa</a:t>
            </a:r>
          </a:p>
          <a:p>
            <a:r>
              <a:rPr lang="pl-PL" dirty="0" smtClean="0"/>
              <a:t>Obiektywnie oceniać sytuację</a:t>
            </a:r>
          </a:p>
          <a:p>
            <a:r>
              <a:rPr lang="pl-PL" dirty="0" smtClean="0"/>
              <a:t>Podejmować decyzje</a:t>
            </a:r>
          </a:p>
          <a:p>
            <a:r>
              <a:rPr lang="pl-PL" dirty="0" smtClean="0"/>
              <a:t>Być cierpliwym</a:t>
            </a:r>
          </a:p>
          <a:p>
            <a:r>
              <a:rPr lang="pl-PL" dirty="0" smtClean="0"/>
              <a:t>….</a:t>
            </a:r>
          </a:p>
          <a:p>
            <a:r>
              <a:rPr lang="pl-PL" dirty="0" smtClean="0"/>
              <a:t>….</a:t>
            </a:r>
          </a:p>
          <a:p>
            <a:r>
              <a:rPr lang="pl-PL" dirty="0" smtClean="0"/>
              <a:t>Itp..</a:t>
            </a:r>
            <a:endParaRPr lang="pl-PL" dirty="0"/>
          </a:p>
        </p:txBody>
      </p:sp>
      <p:pic>
        <p:nvPicPr>
          <p:cNvPr id="1026" name="Picture 2" descr="http://zawody.kwalifikacjezawodowe.info/img/exp_wo3/5/35/zawod-Kelner-obrazek_duzy_1075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782055"/>
            <a:ext cx="3857620" cy="3075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4. Reklamacje wad zakwaterowania musi klient zgłosić jak najszybciej przede wszystkim u pracownika recepcji w pensjonacie albo restauracji. Prawo do reklamacji wad zakwaterowania upływa w momencie wyjazdu klienta.</a:t>
            </a:r>
          </a:p>
          <a:p>
            <a:endParaRPr lang="pl-PL" dirty="0" smtClean="0"/>
          </a:p>
          <a:p>
            <a:r>
              <a:rPr lang="pl-PL" dirty="0" smtClean="0"/>
              <a:t>5. Klient musi podczas zgłoszenia reklamacji pokazać wszystkie dowody dotyczące zakupionych oraz dostarczonych usług lub towarów wadliwych.</a:t>
            </a:r>
            <a:endParaRPr lang="pl-P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Art. III.</a:t>
            </a:r>
            <a:endParaRPr lang="pl-PL" dirty="0" smtClean="0"/>
          </a:p>
          <a:p>
            <a:r>
              <a:rPr lang="pl-PL" b="1" dirty="0" smtClean="0"/>
              <a:t>Procedura zgłoszenia reklamacji  </a:t>
            </a:r>
            <a:endParaRPr lang="pl-PL" dirty="0" smtClean="0"/>
          </a:p>
          <a:p>
            <a:r>
              <a:rPr lang="pl-PL" u="sng" dirty="0" smtClean="0"/>
              <a:t>1. Usługi wyżywienia</a:t>
            </a:r>
            <a:endParaRPr lang="pl-PL" dirty="0" smtClean="0"/>
          </a:p>
          <a:p>
            <a:r>
              <a:rPr lang="pl-PL" dirty="0" smtClean="0"/>
              <a:t>a) Wady artykułów spożywczych są traktowane jako nieodwracalne. Jeżeli zdarzy się wada artykułów spożywczych, jedzenia lub napojów, </a:t>
            </a:r>
            <a:r>
              <a:rPr lang="pl-PL" b="1" dirty="0" smtClean="0"/>
              <a:t>klient ma prawo zażądać jego zamianę albo oddanie zapłaconej kwoty, albo ma prawo na zniżkę z ceny.  </a:t>
            </a:r>
          </a:p>
          <a:p>
            <a:r>
              <a:rPr lang="pl-PL" dirty="0" smtClean="0"/>
              <a:t>b) W przypadku, że wada dotyczy jakości, masy, wagi lub temperatury jedzenia albo napojów, klient ma prawo do bezpłatnego i natychmiastowego usunięcia wady.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3. Reklamację zgłasza się pracownikowi, który musi ją natychmiast dokładnie rozpatrzyć oraz zadecydować o sposobie usunięcia usterki. Jeżeli nie ma możliwości do realizacji reklamacji po zgodzie wzajemnej, pracownik jest zobowiązany spisać z klientem zapis o reklamacji.</a:t>
            </a:r>
          </a:p>
          <a:p>
            <a:r>
              <a:rPr lang="pl-PL" dirty="0" smtClean="0"/>
              <a:t> W zapisie o reklamacji opisze klient dokładny stan usterki lub wady usługi dostarczonej lub towaru zakupionego, czas kiedy została usługa dostarczona lub kiedy był towar zakupiony.  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dirty="0" smtClean="0"/>
              <a:t>Art. IV.</a:t>
            </a:r>
            <a:endParaRPr lang="pl-PL" dirty="0" smtClean="0"/>
          </a:p>
          <a:p>
            <a:r>
              <a:rPr lang="pl-PL" b="1" dirty="0" smtClean="0"/>
              <a:t>Opłata storno </a:t>
            </a:r>
            <a:endParaRPr lang="pl-PL" dirty="0" smtClean="0"/>
          </a:p>
          <a:p>
            <a:r>
              <a:rPr lang="pl-PL" dirty="0" smtClean="0"/>
              <a:t>Opłatą storno rozumie się ustalona i umówiona kara za rezygnację.    </a:t>
            </a:r>
          </a:p>
          <a:p>
            <a:r>
              <a:rPr lang="pl-PL" dirty="0" smtClean="0"/>
              <a:t>1. Anulowanie rezerwacji przodem ustalonych i zamówionych usług - zakwaterowanie</a:t>
            </a:r>
          </a:p>
          <a:p>
            <a:r>
              <a:rPr lang="pl-PL" dirty="0" smtClean="0"/>
              <a:t>a) w przypadku anulowania rezerwacji albo jej części: </a:t>
            </a:r>
          </a:p>
          <a:p>
            <a:r>
              <a:rPr lang="pl-PL" dirty="0" smtClean="0"/>
              <a:t>- 1-5 dni (włącznie) przed rozpoczęciem pobytu jest opłata storno w wysokości 100 % z ceny usług zamówionych albo z ceny anulowanej części usług zamówionych, podanej w zatwierdzeniu rezerwacji. </a:t>
            </a:r>
          </a:p>
          <a:p>
            <a:r>
              <a:rPr lang="pl-PL" dirty="0" smtClean="0"/>
              <a:t>- 6 - 14 dni (włącznie) przed rozpoczęciem pobytu jest opłata storno w wysokości 50 % z ceny usług zamówionych albo z ceny anulowanej części usług zamówionych, podanej w zatwierdzeniu rezerwacji. </a:t>
            </a:r>
          </a:p>
          <a:p>
            <a:r>
              <a:rPr lang="pl-PL" dirty="0" smtClean="0"/>
              <a:t>b) bez opłaty storno w przypadku anulowania zamówionych usług więcej niż 14 dni przed dniem ich pierwszej realizacji. 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2. Anulowanie rezerwacji dla całej grupy (w przypadku zakwaterowania: zamówienie 10 i więcej </a:t>
            </a:r>
            <a:r>
              <a:rPr lang="pl-PL" dirty="0" err="1" smtClean="0"/>
              <a:t>pokoji</a:t>
            </a:r>
            <a:r>
              <a:rPr lang="pl-PL" dirty="0" smtClean="0"/>
              <a:t>): </a:t>
            </a:r>
          </a:p>
          <a:p>
            <a:r>
              <a:rPr lang="pl-PL" dirty="0" smtClean="0"/>
              <a:t>a) w przypadku anulowania rezerwacji zakwaterowania dla całej grupy albo jej części: </a:t>
            </a:r>
          </a:p>
          <a:p>
            <a:r>
              <a:rPr lang="pl-PL" dirty="0" smtClean="0"/>
              <a:t>- 1 - 14 dni (włącznie) przed jej realizacją jest opłata storno w wysokości 100 % z ceny usług zamówionych albo z ceny anulowanej części usług zamówionych, podanej w zatwierdzeniu rezerwacji.   </a:t>
            </a:r>
          </a:p>
          <a:p>
            <a:r>
              <a:rPr lang="pl-PL" dirty="0" smtClean="0"/>
              <a:t>- 15 - 30 dni (włącznie) przed jej realizacją jest opłata storno w wysokości 70 % z ceny usług zamówionych albo z ceny anulowanej części usług zamówionych, podanej w zatwierdzeniu rezerwacji. 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3. Bez opłaty storno w przypadku anulowania zamówionych usług dla całej grupy więcej niż 30 dni przed dniem ich pierwszej realizacji.   </a:t>
            </a:r>
          </a:p>
          <a:p>
            <a:r>
              <a:rPr lang="pl-PL" dirty="0" smtClean="0"/>
              <a:t>Anulowanie rezerwacji, zamówienia lub ich części odbywa się w drodze pisemnego powiadomienia dostawcy.  </a:t>
            </a:r>
            <a:br>
              <a:rPr lang="pl-PL" dirty="0" smtClean="0"/>
            </a:br>
            <a:r>
              <a:rPr lang="pl-PL" dirty="0" smtClean="0"/>
              <a:t>Anulowanie odbywa się nawet w przypadku, że odbiorca nie poinformował dostawcę o anulacji rezerwacji, zamówienia albo jej części a z zamówionej usługi się nie skorzystało. Powiadomienie o anulacji zamówionych usług wysyła się e-mailem pod adres:  </a:t>
            </a:r>
            <a:r>
              <a:rPr lang="pl-PL" dirty="0" err="1" smtClean="0"/>
              <a:t>villabetula@villabetula.sk</a:t>
            </a:r>
            <a:r>
              <a:rPr lang="pl-PL" dirty="0" smtClean="0"/>
              <a:t> albo </a:t>
            </a:r>
            <a:r>
              <a:rPr lang="pl-PL" dirty="0" err="1" smtClean="0"/>
              <a:t>hotel@steve.sk</a:t>
            </a:r>
            <a:r>
              <a:rPr lang="pl-PL" dirty="0" smtClean="0"/>
              <a:t> . </a:t>
            </a: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Art. V.</a:t>
            </a:r>
            <a:endParaRPr lang="pl-PL" dirty="0" smtClean="0"/>
          </a:p>
          <a:p>
            <a:r>
              <a:rPr lang="pl-PL" b="1" dirty="0" smtClean="0"/>
              <a:t>Warunki płatności  </a:t>
            </a:r>
            <a:endParaRPr lang="pl-PL" dirty="0" smtClean="0"/>
          </a:p>
          <a:p>
            <a:r>
              <a:rPr lang="pl-PL" dirty="0" smtClean="0"/>
              <a:t>1. Rezerwacje zakwaterowania (w przypadku jednej rezerwacji do ilości 10 </a:t>
            </a:r>
            <a:r>
              <a:rPr lang="pl-PL" dirty="0" err="1" smtClean="0"/>
              <a:t>pokoji</a:t>
            </a:r>
            <a:r>
              <a:rPr lang="pl-PL" dirty="0" smtClean="0"/>
              <a:t>): </a:t>
            </a:r>
          </a:p>
          <a:p>
            <a:r>
              <a:rPr lang="pl-PL" dirty="0" smtClean="0"/>
              <a:t>- wpłata zaliczki 14 dni przed rozpoczęciem pobytu w wysokości 50 % z ceny zamówionych usług na podstawie zatwierdzenia rezerwacji, kredytowaniem środków finansowych na konto dostawcy. </a:t>
            </a:r>
          </a:p>
          <a:p>
            <a:r>
              <a:rPr lang="pl-PL" dirty="0" smtClean="0"/>
              <a:t>2. Rezerwacje zamówienia dla całej grupy (w </a:t>
            </a:r>
            <a:r>
              <a:rPr lang="pl-PL" dirty="0" err="1" smtClean="0"/>
              <a:t>pryzpadku</a:t>
            </a:r>
            <a:r>
              <a:rPr lang="pl-PL" dirty="0" smtClean="0"/>
              <a:t> jednej rezerwacji na ilość </a:t>
            </a:r>
            <a:r>
              <a:rPr lang="pl-PL" dirty="0" err="1" smtClean="0"/>
              <a:t>pokoji</a:t>
            </a:r>
            <a:r>
              <a:rPr lang="pl-PL" dirty="0" smtClean="0"/>
              <a:t> 10 i więcej): </a:t>
            </a:r>
          </a:p>
          <a:p>
            <a:r>
              <a:rPr lang="pl-PL" dirty="0" smtClean="0"/>
              <a:t>- wpłata zaliczki 60 dni przed rozpoczęciem pobytu w wysokości 50 % z ceny zamówionych usług na podstawie zatwierdzenia rezerwacji, kredytowaniem środków finansowych na konto dostawcy. 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przypadku, że wpłata zaliczki podana w zatwierdzeniu rezerwacji nie będzie zapłacona w terminie na podstawie powyżej ustalonych warunków płatności albo odbiorca nie rozpocznie korzystać z zamówionych usług w 1. dzień terminu pobytu do </a:t>
            </a:r>
            <a:r>
              <a:rPr lang="pl-PL" dirty="0" err="1" smtClean="0"/>
              <a:t>godź</a:t>
            </a:r>
            <a:r>
              <a:rPr lang="pl-PL" dirty="0" smtClean="0"/>
              <a:t>. 24.00, albo w innym ustalonym czasie, uważa się, że uczestnicy anulowali umowę o rezerwacji pobytu lub usługi. Anulowanie umowy o rezerwacji pobytu lub usługi nie dotyczy wyżej podanych obowiązujących opłat storno.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Planowane zadanie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 smtClean="0"/>
              <a:t>Przyjmowanie reklamacji</a:t>
            </a:r>
          </a:p>
          <a:p>
            <a:r>
              <a:rPr lang="pl-PL" dirty="0" smtClean="0"/>
              <a:t>Zadaniem uczniów będzie sporządzenie scenariusza rozmowy przyjęcia reklamacji i odegranie scenki według scenariusza.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b="1" i="1" dirty="0" smtClean="0"/>
              <a:t>Jesteś kierownikiem sali w zakładzie gastronomicznym. Opracuj scenariusz rozmowy reklamacyjnej. Masz obsłużyć klienta niezdecydowanego. Gość jest wegetarianinem. </a:t>
            </a:r>
          </a:p>
          <a:p>
            <a:pPr algn="ctr"/>
            <a:endParaRPr lang="pl-PL" b="1" i="1" dirty="0" smtClean="0"/>
          </a:p>
          <a:p>
            <a:pPr algn="ctr"/>
            <a:endParaRPr lang="pl-PL" b="1" i="1" dirty="0" smtClean="0"/>
          </a:p>
          <a:p>
            <a:r>
              <a:rPr lang="pl-PL" sz="2800" dirty="0" smtClean="0"/>
              <a:t>Zadanie należy wykonać w zespołach dwuosobowych. Uczniowie sami przypisują sobie role kierownika sali i gościa.</a:t>
            </a:r>
          </a:p>
          <a:p>
            <a:r>
              <a:rPr lang="pl-PL" sz="2800" dirty="0" smtClean="0"/>
              <a:t>Podsumowanie wykonania zadania polega na prezentowaniu opracowanych scenariuszy i zaprezentowaniu scenek według scenariu</a:t>
            </a:r>
            <a:r>
              <a:rPr lang="pl-PL" dirty="0" smtClean="0"/>
              <a:t>sza</a:t>
            </a:r>
            <a:endParaRPr lang="pl-PL" b="1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Każdy konsument niezadowolony, mający zastrzeżenia do jakości świadczonych usług ma prawo złożyć </a:t>
            </a:r>
            <a:r>
              <a:rPr lang="pl-PL" b="1" dirty="0" smtClean="0"/>
              <a:t>skargę</a:t>
            </a:r>
            <a:r>
              <a:rPr lang="pl-PL" dirty="0" smtClean="0"/>
              <a:t>, która musi być rozpatrzona.</a:t>
            </a:r>
            <a:endParaRPr lang="pl-PL" dirty="0"/>
          </a:p>
        </p:txBody>
      </p:sp>
      <p:sp>
        <p:nvSpPr>
          <p:cNvPr id="30722" name="AutoShape 2" descr="Znalezione obrazy dla zapytania kelner obsługuj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24" name="Picture 4" descr="kurs kelnerski I i II stop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714752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CZY SPRZEDAWCA POWINIEN POSIADAĆ PROCEDURĘ ROZPATRYWANIA REKLAMACJI?</a:t>
            </a: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Tak, sprzedawca (będący przedsiębiorcą) powinien posiadać procedurę rozpatrywania reklamacji.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polskim prawie nie ma przepisu, z którego wprost wynika, że każdy sprzedawca powinien posiadać procedurę rozpatrywania reklamacji.</a:t>
            </a:r>
          </a:p>
          <a:p>
            <a:endParaRPr lang="pl-PL" dirty="0" smtClean="0"/>
          </a:p>
          <a:p>
            <a:r>
              <a:rPr lang="pl-PL" dirty="0" smtClean="0"/>
              <a:t> Jest jednak zbiór przepisów, których nie da się zinterpretować tak, aby nie otrzymać normy prawnej, zgodnie z którą wszyscy przedsiębiorcy (w tym sprzedawcy), oferujący konsumentom towary lub usługi, powinni posiadać (i prezentować konsumentom) procedurę rozpatrywania reklamacji.</a:t>
            </a:r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Przedmiotowy zbiór przepisów znajduje się w ustawie z dnia 23 sierpnia 2007 r. o przeciwdziałaniu nieuczciwym praktykom rynkowym.</a:t>
            </a:r>
          </a:p>
          <a:p>
            <a:r>
              <a:rPr lang="pl-PL" dirty="0" smtClean="0"/>
              <a:t> Składa się on (w szczególności) z następujących przepisów:</a:t>
            </a:r>
          </a:p>
          <a:p>
            <a:r>
              <a:rPr lang="pl-PL" dirty="0" smtClean="0"/>
              <a:t> z art. 6 ust. 1 (zgodnie z którym „praktykę rynkową uznaje się za zaniechanie wprowadzające w błąd, jeżeli pomija istotne informacje [...]”) </a:t>
            </a:r>
          </a:p>
          <a:p>
            <a:r>
              <a:rPr lang="pl-PL" dirty="0" smtClean="0"/>
              <a:t>oraz art. 6 ust. 4 </a:t>
            </a:r>
            <a:r>
              <a:rPr lang="pl-PL" dirty="0" err="1" smtClean="0"/>
              <a:t>pkt</a:t>
            </a:r>
            <a:r>
              <a:rPr lang="pl-PL" dirty="0" smtClean="0"/>
              <a:t> 4 (zgodnie z którym „w przypadku propozycji nabycia produktu, za istotne informacje, o których mowa w ust. 1, uznaje się w szczególności […] uzgodnienia dotyczące […] procedury rozpatrywania reklamacji”). </a:t>
            </a: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 powyższych przepisów można i trzeba wywieść normę prawną o treści: „w przypadku propozycji nabycia produktu, informacja o uzgodnieniach dotyczących procedury rozpatrywania reklamacji jest informacją, której nie można pominąć; pominięcie takiej informacji jest zakazaną praktyką rynkową”. W opinii autora niniejszego opracowania, z przedstawionej normy wynika, że </a:t>
            </a:r>
            <a:r>
              <a:rPr lang="pl-PL" b="1" dirty="0" smtClean="0"/>
              <a:t>każdy przedsiębiorca, który oferuje konsumentowi towary lub usługi, powinien posiadać procedurę rozpatrywania reklamacji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To, że w/</a:t>
            </a:r>
            <a:r>
              <a:rPr lang="pl-PL" dirty="0" err="1" smtClean="0"/>
              <a:t>w</a:t>
            </a:r>
            <a:r>
              <a:rPr lang="pl-PL" dirty="0" smtClean="0"/>
              <a:t> norma dotyczy „propozycji nabycia produktu” i „uzgodnień” nie zawęża pola jej zastosowania w sposób, który pozwoliłby zidentyfikować sytuację, w której przedsiębiorca jest zwolniony z obowiązku posiadania procedury rozpatrywania reklamacji. Istnienie uzgodnień dotyczących procedury reklamacji w chwili, gdy przedsiębiorca proponuje konsumentowi towar lub usługę, jest warunkiem sine </a:t>
            </a:r>
            <a:r>
              <a:rPr lang="pl-PL" dirty="0" err="1" smtClean="0"/>
              <a:t>qua</a:t>
            </a:r>
            <a:r>
              <a:rPr lang="pl-PL" dirty="0" smtClean="0"/>
              <a:t> non uznania informacji handlowej za uczciwą praktykę handlową.</a:t>
            </a:r>
            <a:endParaRPr lang="pl-PL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Procedura, o której przedsiębiorca ma poinformować konsumenta, jest czymś, co ma zadziałać w przyszłości (tj. po zawarciu umowy). To samo dotyczy użycia słowa „uzgodnienia”. Biorąc pod uwagę cel przepisu, którym jest zapewnienie konsumentowi pełnej informacji o produkcie, należy stwierdzić, że jeżeli przedsiębiorca jest zobowiązany podać konsumentowi informację o „uzgodnieniach” (czyli o czymś, co jest już mu znane: uzgodnienie jest czymś, co z definicji jest znane drugiej stronie), to tym bardziej jest zobowiązany podać mu informację o tym, co zostało ustalone przez niego jednostronnie: jeżeli procedura rozpatrywania reklamacji została ustalona jednostronnie przez przedsiębiorcę, to powinien on poinformować konsumenta o jej treści.</a:t>
            </a:r>
            <a:endParaRPr lang="pl-PL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tym miejscu trzeba zauważyć, że polska ustawa jest względniejsza (korzystniejsza) dla konsumentów niż dyrektywa, której jest implementacją. W art. 6 ust. 4 </a:t>
            </a:r>
            <a:r>
              <a:rPr lang="pl-PL" dirty="0" err="1" smtClean="0"/>
              <a:t>pkt</a:t>
            </a:r>
            <a:r>
              <a:rPr lang="pl-PL" dirty="0" smtClean="0"/>
              <a:t> 4 ustawy o przeciwdziałaniu nieuczciwym praktykom rynkowym zostało napisane: „w przypadku propozycji nabycia produktu, za istotne informacje, o których mowa w ust. 1, uznaje się w szczególności […] uzgodnienia dotyczące […] procedury rozpatrywania reklamacji”.</a:t>
            </a:r>
            <a:endParaRPr lang="pl-PL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Wobec powyższego, należy stwierdzić, że </a:t>
            </a:r>
            <a:r>
              <a:rPr lang="pl-PL" b="1" dirty="0" smtClean="0"/>
              <a:t>konsument może zażądać przedstawienia mu procedury rozpatrywania reklamacji</a:t>
            </a:r>
            <a:r>
              <a:rPr lang="pl-PL" dirty="0" smtClean="0"/>
              <a:t>. Powinna być to procedura o treści według jej stanu na dzień, w którym przedsiębiorca zaoferował konsumentowi towar lub usługę. Przemawia za tym to, że w art. 6 ust. 4 </a:t>
            </a:r>
            <a:r>
              <a:rPr lang="pl-PL" dirty="0" err="1" smtClean="0"/>
              <a:t>pkt</a:t>
            </a:r>
            <a:r>
              <a:rPr lang="pl-PL" dirty="0" smtClean="0"/>
              <a:t> 4 ustawy o przeciwdziałaniu nieuczciwym praktykom rynkowym mowa jest o „uzgodnieniach”: procedura (według jej stanu na dzień zawarcia umowy) staje się częścią umowy; zmiana procedury rozpatrywania reklamacji wymaga zgody kupującego. Sprzedawca powinien rejestrować zmiany procedury, tak aby możliwe było ustalenie jej treści na dzień zakupu towaru.</a:t>
            </a:r>
            <a:endParaRPr lang="pl-PL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Dziękuję za uwagę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Jakie są powody reklamacji ze strony klientów???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3314" name="Picture 2" descr="Znalezione obrazy dla zapytania skarga dla kelne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462238"/>
            <a:ext cx="3857652" cy="256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Najczęstsze powody skarg: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Przekroczenie terminu realizacji zamówienia</a:t>
            </a:r>
          </a:p>
          <a:p>
            <a:endParaRPr lang="pl-PL" dirty="0"/>
          </a:p>
          <a:p>
            <a:r>
              <a:rPr lang="pl-PL" dirty="0" smtClean="0"/>
              <a:t>Jak tego uniknąć????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Należy poinformować gościa przy przyjmowaniu zamówienia o czasie oczekiwania na przygotowanie posiłku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Nieprawidłowe wykonanie zamówienia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Jak tego uniknąć??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1619</Words>
  <Application>Microsoft Office PowerPoint</Application>
  <PresentationFormat>Pokaz na ekranie (4:3)</PresentationFormat>
  <Paragraphs>197</Paragraphs>
  <Slides>58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59" baseType="lpstr">
      <vt:lpstr>Motyw pakietu Office</vt:lpstr>
      <vt:lpstr>Procedury Reklamacji</vt:lpstr>
      <vt:lpstr>Ustawa o szczegółowych warunkach sprzedaży konsumenckiej oraz zmianach Kodeksu Cywilnego  z dnia 27 lipca 2002r.  (Dz.U. z 2002r. Nr 141, poz. 1176)</vt:lpstr>
      <vt:lpstr>Slajd 3</vt:lpstr>
      <vt:lpstr>Slajd 4</vt:lpstr>
      <vt:lpstr>Slajd 5</vt:lpstr>
      <vt:lpstr>Jakie są powody reklamacji ze strony klientów???</vt:lpstr>
      <vt:lpstr>Najczęstsze powody skarg: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Klient ma zawsze rację!!!!!</vt:lpstr>
      <vt:lpstr>Podczas przyjmowania reklamacji w gastronomii należy:</vt:lpstr>
      <vt:lpstr>Slajd 24</vt:lpstr>
      <vt:lpstr>Np..</vt:lpstr>
      <vt:lpstr>Slajd 26</vt:lpstr>
      <vt:lpstr>Slajd 27</vt:lpstr>
      <vt:lpstr>Slajd 28</vt:lpstr>
      <vt:lpstr>Slajd 29</vt:lpstr>
      <vt:lpstr>Praca domowa</vt:lpstr>
      <vt:lpstr>Jakie informacje zawiera protokół reklamacji?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Planowane zadanie </vt:lpstr>
      <vt:lpstr>Slajd 49</vt:lpstr>
      <vt:lpstr>CZY SPRZEDAWCA POWINIEN POSIADAĆ PROCEDURĘ ROZPATRYWANIA REKLAMACJI?</vt:lpstr>
      <vt:lpstr>Slajd 51</vt:lpstr>
      <vt:lpstr>Slajd 52</vt:lpstr>
      <vt:lpstr>Slajd 53</vt:lpstr>
      <vt:lpstr>Slajd 54</vt:lpstr>
      <vt:lpstr>Slajd 55</vt:lpstr>
      <vt:lpstr>Slajd 56</vt:lpstr>
      <vt:lpstr>Slajd 57</vt:lpstr>
      <vt:lpstr>Dziękuję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Procedury Reklamacji</dc:title>
  <dc:creator>AsusPC</dc:creator>
  <cp:lastModifiedBy>AsusPC</cp:lastModifiedBy>
  <cp:revision>48</cp:revision>
  <dcterms:created xsi:type="dcterms:W3CDTF">2015-03-29T09:19:36Z</dcterms:created>
  <dcterms:modified xsi:type="dcterms:W3CDTF">2016-04-12T09:11:02Z</dcterms:modified>
</cp:coreProperties>
</file>