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69" d="100"/>
          <a:sy n="69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E34E84A-0079-45D6-A111-DCA7229A113B}" type="datetimeFigureOut">
              <a:rPr lang="pl-PL" smtClean="0"/>
              <a:pPr/>
              <a:t>2020-04-15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oliniow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oliniow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oliniow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F50491E-2CD0-4906-B21C-14D89019EAA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4E84A-0079-45D6-A111-DCA7229A113B}" type="datetimeFigureOut">
              <a:rPr lang="pl-PL" smtClean="0"/>
              <a:pPr/>
              <a:t>2020-04-15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491E-2CD0-4906-B21C-14D89019EAA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4E84A-0079-45D6-A111-DCA7229A113B}" type="datetimeFigureOut">
              <a:rPr lang="pl-PL" smtClean="0"/>
              <a:pPr/>
              <a:t>2020-04-15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491E-2CD0-4906-B21C-14D89019EAA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E34E84A-0079-45D6-A111-DCA7229A113B}" type="datetimeFigureOut">
              <a:rPr lang="pl-PL" smtClean="0"/>
              <a:pPr/>
              <a:t>2020-04-15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F50491E-2CD0-4906-B21C-14D89019EAA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E34E84A-0079-45D6-A111-DCA7229A113B}" type="datetimeFigureOut">
              <a:rPr lang="pl-PL" smtClean="0"/>
              <a:pPr/>
              <a:t>2020-04-15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oliniow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oliniow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oliniow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F50491E-2CD0-4906-B21C-14D89019EAA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4E84A-0079-45D6-A111-DCA7229A113B}" type="datetimeFigureOut">
              <a:rPr lang="pl-PL" smtClean="0"/>
              <a:pPr/>
              <a:t>2020-04-15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491E-2CD0-4906-B21C-14D89019EAA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4E84A-0079-45D6-A111-DCA7229A113B}" type="datetimeFigureOut">
              <a:rPr lang="pl-PL" smtClean="0"/>
              <a:pPr/>
              <a:t>2020-04-15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491E-2CD0-4906-B21C-14D89019EAA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E34E84A-0079-45D6-A111-DCA7229A113B}" type="datetimeFigureOut">
              <a:rPr lang="pl-PL" smtClean="0"/>
              <a:pPr/>
              <a:t>2020-04-15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F50491E-2CD0-4906-B21C-14D89019EAA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4E84A-0079-45D6-A111-DCA7229A113B}" type="datetimeFigureOut">
              <a:rPr lang="pl-PL" smtClean="0"/>
              <a:pPr/>
              <a:t>2020-04-15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491E-2CD0-4906-B21C-14D89019EAA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E34E84A-0079-45D6-A111-DCA7229A113B}" type="datetimeFigureOut">
              <a:rPr lang="pl-PL" smtClean="0"/>
              <a:pPr/>
              <a:t>2020-04-15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F50491E-2CD0-4906-B21C-14D89019EAA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oliniow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oliniow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oliniow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E34E84A-0079-45D6-A111-DCA7229A113B}" type="datetimeFigureOut">
              <a:rPr lang="pl-PL" smtClean="0"/>
              <a:pPr/>
              <a:t>2020-04-15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F50491E-2CD0-4906-B21C-14D89019EAA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E34E84A-0079-45D6-A111-DCA7229A113B}" type="datetimeFigureOut">
              <a:rPr lang="pl-PL" smtClean="0"/>
              <a:pPr/>
              <a:t>2020-04-15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F50491E-2CD0-4906-B21C-14D89019EAA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Bezpieczeństwo żywności – wiadomości wstępne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1. Definicja </a:t>
            </a:r>
            <a:r>
              <a:rPr lang="pl-PL" dirty="0" smtClean="0"/>
              <a:t>żywności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b="1" dirty="0" smtClean="0"/>
              <a:t>Żywność</a:t>
            </a:r>
            <a:r>
              <a:rPr lang="pl-PL" dirty="0" smtClean="0"/>
              <a:t> ( środek spożywczy) to każda substancja lub produkt przetworzony, częściowo przetworzony lub nieprzetworzony, przeznaczony do spożycia przez ludzi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 smtClean="0"/>
              <a:t>(*</a:t>
            </a:r>
            <a:r>
              <a:rPr lang="pl-PL" dirty="0"/>
              <a:t>Ustawa o bezpieczeństwie żywności i żywienia</a:t>
            </a:r>
          </a:p>
          <a:p>
            <a:pPr marL="0" indent="0">
              <a:buNone/>
            </a:pPr>
            <a:r>
              <a:rPr lang="pl-PL" dirty="0" smtClean="0"/>
              <a:t>Dz.U.2019.0.1252 </a:t>
            </a:r>
            <a:r>
              <a:rPr lang="pl-PL" dirty="0" err="1"/>
              <a:t>t.j</a:t>
            </a:r>
            <a:r>
              <a:rPr lang="pl-PL" dirty="0"/>
              <a:t>. - Ustawa z dnia 25 sierpnia 2006 r. o bezpieczeństwie żywności i </a:t>
            </a:r>
            <a:r>
              <a:rPr lang="pl-PL" dirty="0" smtClean="0"/>
              <a:t>żywienia)</a:t>
            </a:r>
            <a:endParaRPr lang="pl-PL" dirty="0" smtClean="0"/>
          </a:p>
          <a:p>
            <a:r>
              <a:rPr lang="pl-PL" dirty="0"/>
              <a:t> </a:t>
            </a:r>
            <a:r>
              <a:rPr lang="pl-PL" dirty="0" smtClean="0"/>
              <a:t>Zgodnie z tym środek spożywczy obejmuje napoje, gumę do żucia, i wszelkie substancje łącznie z wodą świadomie dodawane do </a:t>
            </a:r>
            <a:r>
              <a:rPr lang="pl-PL" dirty="0" smtClean="0"/>
              <a:t>żywności podczas jej wytwarzania , przygotowania lub obróbki.</a:t>
            </a:r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16632"/>
            <a:ext cx="2476500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2. HIGIENA PRODUKCJI ŻYWNOŚCI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1560" y="1772816"/>
            <a:ext cx="7467600" cy="4873752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Należy ją rozumieć jako stworzenie warunków do produkcji wyrobów o odpowiedniej jakości zdrowotnej.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307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3. Bezpieczeństwo </a:t>
            </a:r>
            <a:r>
              <a:rPr lang="pl-PL" dirty="0" smtClean="0"/>
              <a:t>żywności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Musi być zapewnione na każdym etapie </a:t>
            </a:r>
            <a:r>
              <a:rPr lang="pl-PL" dirty="0" smtClean="0"/>
              <a:t>produkcji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Aby zapewnić bezpieczeństwo </a:t>
            </a:r>
            <a:r>
              <a:rPr lang="pl-PL" dirty="0" smtClean="0"/>
              <a:t>żywności należy </a:t>
            </a:r>
            <a:r>
              <a:rPr lang="pl-PL" dirty="0" smtClean="0"/>
              <a:t>brać pod uwagę całokształt warunków oraz działań umożliwiających uzyskanie produktów spełniających wymogi zdrowotne</a:t>
            </a:r>
            <a:endParaRPr lang="pl-P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077072"/>
            <a:ext cx="4029506" cy="2671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4. Kiedy </a:t>
            </a:r>
            <a:r>
              <a:rPr lang="pl-PL" dirty="0" smtClean="0"/>
              <a:t>żywność uznaje się za </a:t>
            </a:r>
            <a:r>
              <a:rPr lang="pl-PL" dirty="0" smtClean="0"/>
              <a:t>niebezpieczną?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Jeżeli jest szkodliwa </a:t>
            </a:r>
            <a:r>
              <a:rPr lang="pl-PL" dirty="0" smtClean="0"/>
              <a:t>dla zdrowia lub życia</a:t>
            </a:r>
          </a:p>
          <a:p>
            <a:r>
              <a:rPr lang="pl-PL" dirty="0" smtClean="0"/>
              <a:t>Jeżeli</a:t>
            </a:r>
            <a:r>
              <a:rPr lang="pl-PL" dirty="0" smtClean="0"/>
              <a:t> </a:t>
            </a:r>
            <a:r>
              <a:rPr lang="pl-PL" dirty="0" smtClean="0"/>
              <a:t>nie nadaje się do spożycia przez ludzi,</a:t>
            </a:r>
          </a:p>
          <a:p>
            <a:r>
              <a:rPr lang="pl-PL" dirty="0" smtClean="0"/>
              <a:t>Jeżeli jej spożycie w normalnych warunkach i zgodnie z przeznaczeniem może spowodować negatywne skutki dla zdrowia lub życia człowieka.</a:t>
            </a:r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933056"/>
            <a:ext cx="3920904" cy="259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2427" y="25121"/>
            <a:ext cx="7467600" cy="1143000"/>
          </a:xfrm>
        </p:spPr>
        <p:txBody>
          <a:bodyPr>
            <a:normAutofit/>
          </a:bodyPr>
          <a:lstStyle/>
          <a:p>
            <a:r>
              <a:rPr lang="pl-PL" dirty="0" smtClean="0"/>
              <a:t>5. Środkiem </a:t>
            </a:r>
            <a:r>
              <a:rPr lang="pl-PL" dirty="0" smtClean="0"/>
              <a:t>spożywczym o niewłaściwej jakości </a:t>
            </a:r>
            <a:r>
              <a:rPr lang="pl-PL" dirty="0" smtClean="0"/>
              <a:t>jest żywność: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2292896"/>
            <a:ext cx="7467600" cy="4873752"/>
          </a:xfrm>
        </p:spPr>
        <p:txBody>
          <a:bodyPr/>
          <a:lstStyle/>
          <a:p>
            <a:r>
              <a:rPr lang="pl-PL" dirty="0" smtClean="0"/>
              <a:t>Przeterminowana,</a:t>
            </a:r>
          </a:p>
          <a:p>
            <a:r>
              <a:rPr lang="pl-PL" dirty="0" smtClean="0"/>
              <a:t>Wykazująca cechy zepsucia</a:t>
            </a:r>
            <a:r>
              <a:rPr lang="pl-PL" dirty="0" smtClean="0"/>
              <a:t>, gnicia, pleśnienia</a:t>
            </a:r>
            <a:endParaRPr lang="pl-PL" dirty="0" smtClean="0"/>
          </a:p>
          <a:p>
            <a:r>
              <a:rPr lang="pl-PL" dirty="0" smtClean="0"/>
              <a:t>Zawierająca szkodliwe mikroorganizmy,</a:t>
            </a:r>
          </a:p>
          <a:p>
            <a:r>
              <a:rPr lang="pl-PL" dirty="0" smtClean="0"/>
              <a:t>Wykazującą zmiany chemiczne</a:t>
            </a:r>
            <a:r>
              <a:rPr lang="pl-PL" dirty="0" smtClean="0"/>
              <a:t>,</a:t>
            </a:r>
          </a:p>
          <a:p>
            <a:r>
              <a:rPr lang="pl-PL" dirty="0" smtClean="0"/>
              <a:t>Zawierająca szkodliwe mikroorganizmy dla ludzi, lub liczbę nieszkodliwych dla ludzi, ale większą niż dopuszczalna</a:t>
            </a:r>
            <a:endParaRPr lang="pl-PL" dirty="0" smtClean="0"/>
          </a:p>
          <a:p>
            <a:r>
              <a:rPr lang="pl-PL" dirty="0" smtClean="0"/>
              <a:t>Wskazująca niedopuszczalny poziom szkodliwych substancji wytworzonych przez mikroorganizmy</a:t>
            </a:r>
          </a:p>
          <a:p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124744"/>
            <a:ext cx="284797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pl-PL" dirty="0" smtClean="0"/>
              <a:t>Bezpieczeństwo i wysoką jakość zdrowotną posiłków w żywieniu </a:t>
            </a:r>
            <a:r>
              <a:rPr lang="pl-PL" dirty="0" smtClean="0"/>
              <a:t>zbiorowym </a:t>
            </a:r>
            <a:r>
              <a:rPr lang="pl-PL" dirty="0" smtClean="0"/>
              <a:t>gwarantuje wdrożenie do codziennej praktyki tzw. </a:t>
            </a:r>
            <a:r>
              <a:rPr lang="pl-PL" dirty="0" smtClean="0"/>
              <a:t>systemów </a:t>
            </a:r>
            <a:r>
              <a:rPr lang="pl-PL" dirty="0" smtClean="0"/>
              <a:t>zarządzania i zapewnienia jakości.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6.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065" y="0"/>
            <a:ext cx="6336704" cy="4404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PRACA DOMOWA: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pl-PL" dirty="0" smtClean="0"/>
              <a:t>Wyjaśnij znaczenie skrótów GMP, GHP, HACCP</a:t>
            </a:r>
          </a:p>
          <a:p>
            <a:pPr marL="457200" indent="-457200">
              <a:buAutoNum type="arabicPeriod"/>
            </a:pPr>
            <a:r>
              <a:rPr lang="pl-PL" dirty="0" smtClean="0"/>
              <a:t>Korzystając dowolnych źródeł wyszukaj i zapoznaj się z informacjami na temat systemów z </a:t>
            </a:r>
            <a:r>
              <a:rPr lang="pl-PL" smtClean="0"/>
              <a:t>zadania 1. 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0221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152</TotalTime>
  <Words>283</Words>
  <Application>Microsoft Office PowerPoint</Application>
  <PresentationFormat>Pokaz na ekranie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Wykusz</vt:lpstr>
      <vt:lpstr>Bezpieczeństwo żywności – wiadomości wstępne</vt:lpstr>
      <vt:lpstr>1. Definicja żywności</vt:lpstr>
      <vt:lpstr>2. HIGIENA PRODUKCJI ŻYWNOŚCI</vt:lpstr>
      <vt:lpstr>3. Bezpieczeństwo żywności</vt:lpstr>
      <vt:lpstr>4. Kiedy żywność uznaje się za niebezpieczną?</vt:lpstr>
      <vt:lpstr>5. Środkiem spożywczym o niewłaściwej jakości jest żywność:</vt:lpstr>
      <vt:lpstr>Prezentacja programu PowerPoint</vt:lpstr>
      <vt:lpstr>6. </vt:lpstr>
      <vt:lpstr>PRACA DOMOWA: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Elementy prawa pracy związane z bezpieczeństwem i higieną pracy pracowników</dc:title>
  <dc:creator>lenovo</dc:creator>
  <cp:lastModifiedBy>emachines</cp:lastModifiedBy>
  <cp:revision>15</cp:revision>
  <dcterms:created xsi:type="dcterms:W3CDTF">2018-04-15T18:19:32Z</dcterms:created>
  <dcterms:modified xsi:type="dcterms:W3CDTF">2020-04-15T19:40:40Z</dcterms:modified>
</cp:coreProperties>
</file>